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51206400" cy="38404800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2559050" indent="-21018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5119688" indent="-4205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7680325" indent="-6308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0240963" indent="-8412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11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78D"/>
    <a:srgbClr val="D0D8E8"/>
    <a:srgbClr val="FFFFFF"/>
    <a:srgbClr val="264B75"/>
    <a:srgbClr val="F78D39"/>
    <a:srgbClr val="00B481"/>
    <a:srgbClr val="A1DDF7"/>
    <a:srgbClr val="CACEDC"/>
    <a:srgbClr val="F79441"/>
    <a:srgbClr val="605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680" autoAdjust="0"/>
    <p:restoredTop sz="95574" autoAdjust="0"/>
  </p:normalViewPr>
  <p:slideViewPr>
    <p:cSldViewPr>
      <p:cViewPr varScale="1">
        <p:scale>
          <a:sx n="22" d="100"/>
          <a:sy n="22" d="100"/>
        </p:scale>
        <p:origin x="1794" y="138"/>
      </p:cViewPr>
      <p:guideLst>
        <p:guide orient="horz" pos="4272"/>
        <p:guide pos="11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290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elanieSharpnack\Documents\Pharmacy%20School\P4\LAPPE\DUE\Poster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HW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 thrombotic events</c:v>
                </c:pt>
                <c:pt idx="1">
                  <c:v>Total bleeding events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24-4B76-8002-49787858E7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HM3</c:v>
                </c:pt>
              </c:strCache>
            </c:strRef>
          </c:tx>
          <c:spPr>
            <a:solidFill>
              <a:srgbClr val="4F67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 thrombotic events</c:v>
                </c:pt>
                <c:pt idx="1">
                  <c:v>Total bleeding events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24-4B76-8002-49787858E7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0805560"/>
        <c:axId val="490807856"/>
      </c:barChart>
      <c:catAx>
        <c:axId val="490805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0807856"/>
        <c:crosses val="autoZero"/>
        <c:auto val="1"/>
        <c:lblAlgn val="ctr"/>
        <c:lblOffset val="100"/>
        <c:noMultiLvlLbl val="0"/>
      </c:catAx>
      <c:valAx>
        <c:axId val="49080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0805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46-E847-83C4-377369578B4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46-E847-83C4-377369578B49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70F-49EA-8AF1-686FBC9DDBF3}"/>
              </c:ext>
            </c:extLst>
          </c:dPt>
          <c:cat>
            <c:strRef>
              <c:f>Sheet1!$A$2:$A$4</c:f>
              <c:strCache>
                <c:ptCount val="3"/>
                <c:pt idx="0">
                  <c:v>Antiplatelet Intensification</c:v>
                </c:pt>
                <c:pt idx="1">
                  <c:v>Addition of Antihyperlipidemic Agent</c:v>
                </c:pt>
                <c:pt idx="2">
                  <c:v>INR Goal Intensification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F-49EA-8AF1-686FBC9DD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797032927913811"/>
          <c:w val="1"/>
          <c:h val="0.220036682045621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CC-4B50-A964-D60CDBBE793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C-4B50-A964-D60CDBBE7930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C-4B50-A964-D60CDBBE7930}"/>
              </c:ext>
            </c:extLst>
          </c:dPt>
          <c:dPt>
            <c:idx val="3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CC-4B50-A964-D60CDBBE7930}"/>
              </c:ext>
            </c:extLst>
          </c:dPt>
          <c:cat>
            <c:strRef>
              <c:f>Sheet1!$A$2:$A$4</c:f>
              <c:strCache>
                <c:ptCount val="3"/>
                <c:pt idx="0">
                  <c:v>Antiplatelet Reduction</c:v>
                </c:pt>
                <c:pt idx="1">
                  <c:v>Addition of Somatostatin Analog</c:v>
                </c:pt>
                <c:pt idx="2">
                  <c:v>INR Goal Reduction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BCC-4B50-A964-D60CDBBE7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1169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4"/>
            <a:ext cx="3037840" cy="461169"/>
          </a:xfrm>
          <a:prstGeom prst="rect">
            <a:avLst/>
          </a:prstGeom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fld id="{F2FFF05C-1D86-224A-BD3C-23DC0A0D5631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10"/>
            <a:ext cx="3037840" cy="461169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10"/>
            <a:ext cx="3037840" cy="461169"/>
          </a:xfrm>
          <a:prstGeom prst="rect">
            <a:avLst/>
          </a:prstGeom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fld id="{ABB948AC-CFD6-4D96-9C97-397B557F0F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1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1169"/>
          </a:xfrm>
          <a:prstGeom prst="rect">
            <a:avLst/>
          </a:prstGeom>
        </p:spPr>
        <p:txBody>
          <a:bodyPr vert="horz" lIns="91019" tIns="45510" rIns="91019" bIns="4551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4"/>
            <a:ext cx="3037840" cy="461169"/>
          </a:xfrm>
          <a:prstGeom prst="rect">
            <a:avLst/>
          </a:prstGeom>
        </p:spPr>
        <p:txBody>
          <a:bodyPr vert="horz" wrap="square" lIns="91019" tIns="45510" rIns="91019" bIns="455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fld id="{4FEEBAFC-FC02-4FAD-BEC8-78130C0C8DE5}" type="datetimeFigureOut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9" tIns="45510" rIns="91019" bIns="455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8"/>
            <a:ext cx="5608320" cy="4150519"/>
          </a:xfrm>
          <a:prstGeom prst="rect">
            <a:avLst/>
          </a:prstGeom>
        </p:spPr>
        <p:txBody>
          <a:bodyPr vert="horz" lIns="91019" tIns="45510" rIns="91019" bIns="455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10"/>
            <a:ext cx="3037840" cy="461169"/>
          </a:xfrm>
          <a:prstGeom prst="rect">
            <a:avLst/>
          </a:prstGeom>
        </p:spPr>
        <p:txBody>
          <a:bodyPr vert="horz" lIns="91019" tIns="45510" rIns="91019" bIns="4551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10"/>
            <a:ext cx="3037840" cy="461169"/>
          </a:xfrm>
          <a:prstGeom prst="rect">
            <a:avLst/>
          </a:prstGeom>
        </p:spPr>
        <p:txBody>
          <a:bodyPr vert="horz" wrap="square" lIns="91019" tIns="45510" rIns="91019" bIns="455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fld id="{82E5B84C-ED3D-4B24-BCA8-B80F074F0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0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2559050" algn="l" rtl="0" eaLnBrk="0" fontAlgn="base" hangingPunct="0">
      <a:spcBef>
        <a:spcPct val="30000"/>
      </a:spcBef>
      <a:spcAft>
        <a:spcPct val="0"/>
      </a:spcAft>
      <a:defRPr sz="67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5119688" algn="l" rtl="0" eaLnBrk="0" fontAlgn="base" hangingPunct="0">
      <a:spcBef>
        <a:spcPct val="30000"/>
      </a:spcBef>
      <a:spcAft>
        <a:spcPct val="0"/>
      </a:spcAft>
      <a:defRPr sz="67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7680325" algn="l" rtl="0" eaLnBrk="0" fontAlgn="base" hangingPunct="0">
      <a:spcBef>
        <a:spcPct val="30000"/>
      </a:spcBef>
      <a:spcAft>
        <a:spcPct val="0"/>
      </a:spcAft>
      <a:defRPr sz="67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0240963" algn="l" rtl="0" eaLnBrk="0" fontAlgn="base" hangingPunct="0">
      <a:spcBef>
        <a:spcPct val="30000"/>
      </a:spcBef>
      <a:spcAft>
        <a:spcPct val="0"/>
      </a:spcAft>
      <a:defRPr sz="67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1280160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536192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792224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20482560" algn="l" defTabSz="512064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3E714AA-CAE2-4BF8-8BA6-132B13D0CD2E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 flipV="1">
            <a:off x="1279525" y="7680325"/>
            <a:ext cx="15362238" cy="294449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4" tIns="256032" rIns="512064" bIns="2560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 flipH="1" flipV="1">
            <a:off x="17922875" y="7680325"/>
            <a:ext cx="15360650" cy="29444950"/>
          </a:xfrm>
          <a:prstGeom prst="rect">
            <a:avLst/>
          </a:prstGeom>
          <a:solidFill>
            <a:schemeClr val="bg1"/>
          </a:solidFill>
          <a:ln w="9525" cmpd="thickThin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4" tIns="256032" rIns="512064" bIns="2560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H="1" flipV="1">
            <a:off x="34564638" y="7680325"/>
            <a:ext cx="15362237" cy="294449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4" tIns="256032" rIns="512064" bIns="2560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657975"/>
            <a:ext cx="51206400" cy="9525"/>
          </a:xfrm>
          <a:prstGeom prst="line">
            <a:avLst/>
          </a:prstGeom>
          <a:ln w="793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7165975"/>
            <a:ext cx="51206400" cy="793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 flipH="1" flipV="1">
            <a:off x="35844163" y="1173163"/>
            <a:ext cx="12801600" cy="3840162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4" tIns="256032" rIns="512064" bIns="25603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0683-E5A1-41D5-A25A-CA52B56C8A65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6E2-E2D1-4B2E-B1F7-7E93215C2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537976"/>
            <a:ext cx="11521440" cy="327685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537976"/>
            <a:ext cx="33710880" cy="327685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EA19-8037-491B-BA5F-41F8F40C14EF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4E1F-B086-424B-B996-D3E816BFB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A37F-84D6-4AFA-88BF-93522D6114E6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26FA-DB10-4C6F-940C-1B51C29CB6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>
                <a:solidFill>
                  <a:schemeClr val="tx1">
                    <a:tint val="75000"/>
                  </a:schemeClr>
                </a:solidFill>
              </a:defRPr>
            </a:lvl1pPr>
            <a:lvl2pPr marL="2560320" indent="0">
              <a:buNone/>
              <a:defRPr sz="10100">
                <a:solidFill>
                  <a:schemeClr val="tx1">
                    <a:tint val="75000"/>
                  </a:schemeClr>
                </a:solidFill>
              </a:defRPr>
            </a:lvl2pPr>
            <a:lvl3pPr marL="512064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3pPr>
            <a:lvl4pPr marL="76809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1024128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280160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536192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792224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204825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3951-4174-4DE8-B22C-4AD90CA3CF7C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C952-5C44-499F-B8D2-C4CEDBB1D3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8961123"/>
            <a:ext cx="22616160" cy="2534539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8961123"/>
            <a:ext cx="22616160" cy="25345393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4821-B4A5-4E06-818B-60BA54D734BC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5BD5D-BCA8-45F7-9EE4-66734C825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DDD2-AD35-4C13-8CE2-6451E70EF810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E554-E904-4140-8331-550B53D04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8049-D60E-4FE9-80D5-79D57739D9DE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055A-3E5E-465E-8662-FD0C1C240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6329-F3F0-4A8B-8EB9-BC0EAAE51ABE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CCA2-C67A-46AA-98E5-EDF3B74D49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C9A7-80BF-4C7F-9E5E-335E2A903D80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48E1-25F6-4C1A-80E6-2DCBF53A21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 rtlCol="0">
            <a:normAutofit/>
          </a:bodyPr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58A65-1AFD-46C5-88D0-BB99EA0ECA53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0D3F-48DC-42CB-BB42-0D2E6CDCC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60638" y="1538288"/>
            <a:ext cx="46085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60638" y="8961438"/>
            <a:ext cx="46085125" cy="253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638" y="35594925"/>
            <a:ext cx="11947525" cy="2044700"/>
          </a:xfrm>
          <a:prstGeom prst="rect">
            <a:avLst/>
          </a:prstGeom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>
            <a:lvl1pPr>
              <a:defRPr sz="6700">
                <a:solidFill>
                  <a:srgbClr val="898989"/>
                </a:solidFill>
                <a:latin typeface="Calibri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fld id="{862F18C1-E3A7-48EF-A6D0-2551FCA9637E}" type="datetime1">
              <a:rPr lang="en-US"/>
              <a:pPr>
                <a:defRPr/>
              </a:pPr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838" y="35594925"/>
            <a:ext cx="16214725" cy="2044700"/>
          </a:xfrm>
          <a:prstGeom prst="rect">
            <a:avLst/>
          </a:prstGeom>
        </p:spPr>
        <p:txBody>
          <a:bodyPr vert="horz" lIns="512064" tIns="256032" rIns="512064" bIns="25603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8238" y="35594925"/>
            <a:ext cx="11947525" cy="2044700"/>
          </a:xfrm>
          <a:prstGeom prst="rect">
            <a:avLst/>
          </a:prstGeom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>
            <a:lvl1pPr algn="r">
              <a:defRPr sz="6700">
                <a:solidFill>
                  <a:srgbClr val="898989"/>
                </a:solidFill>
                <a:latin typeface="Calibri" pitchFamily="-109" charset="0"/>
                <a:ea typeface="Arial" pitchFamily="-109" charset="0"/>
                <a:cs typeface="Arial" pitchFamily="-109" charset="0"/>
              </a:defRPr>
            </a:lvl1pPr>
          </a:lstStyle>
          <a:p>
            <a:pPr>
              <a:defRPr/>
            </a:pPr>
            <a:fld id="{A6132FAB-B4ED-4C31-A721-8053322819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6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2560320" algn="ctr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</a:defRPr>
      </a:lvl6pPr>
      <a:lvl7pPr marL="5120640" algn="ctr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</a:defRPr>
      </a:lvl7pPr>
      <a:lvl8pPr marL="7680960" algn="ctr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</a:defRPr>
      </a:lvl8pPr>
      <a:lvl9pPr marL="10241280" algn="ctr" rtl="0" fontAlgn="base">
        <a:spcBef>
          <a:spcPct val="0"/>
        </a:spcBef>
        <a:spcAft>
          <a:spcPct val="0"/>
        </a:spcAft>
        <a:defRPr sz="24600">
          <a:solidFill>
            <a:schemeClr val="tx1"/>
          </a:solidFill>
          <a:latin typeface="Calibri" pitchFamily="-106" charset="0"/>
        </a:defRPr>
      </a:lvl9pPr>
    </p:titleStyle>
    <p:bodyStyle>
      <a:lvl1pPr marL="1919288" indent="-19192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9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4159250" indent="-16002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7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2pPr>
      <a:lvl3pPr marL="6400800" indent="-1279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4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3pPr>
      <a:lvl4pPr marL="8959850" indent="-1279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2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4pPr>
      <a:lvl5pPr marL="11520488" indent="-12795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200" kern="1200">
          <a:solidFill>
            <a:schemeClr val="tx1"/>
          </a:solidFill>
          <a:latin typeface="+mn-lt"/>
          <a:ea typeface="ＭＳ Ｐゴシック" pitchFamily="-106" charset="-128"/>
          <a:cs typeface="ＭＳ Ｐゴシック"/>
        </a:defRPr>
      </a:lvl5pPr>
      <a:lvl6pPr marL="14081760" indent="-1280160" algn="l" defTabSz="5120640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0" indent="-1280160" algn="l" defTabSz="5120640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0" indent="-1280160" algn="l" defTabSz="5120640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0" indent="-1280160" algn="l" defTabSz="5120640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512064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0"/>
          <p:cNvSpPr txBox="1">
            <a:spLocks noChangeArrowheads="1"/>
          </p:cNvSpPr>
          <p:nvPr/>
        </p:nvSpPr>
        <p:spPr bwMode="auto">
          <a:xfrm>
            <a:off x="1325562" y="7696200"/>
            <a:ext cx="15361920" cy="297373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12064" tIns="256032" rIns="512064" bIns="256032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6358" y="1495593"/>
            <a:ext cx="33916273" cy="2215991"/>
          </a:xfrm>
          <a:prstGeom prst="rect">
            <a:avLst/>
          </a:prstGeom>
          <a:noFill/>
        </p:spPr>
        <p:txBody>
          <a:bodyPr wrap="square" lIns="0" tIns="0" rIns="0" bIns="0" anchor="ctr" anchorCtr="1">
            <a:spAutoFit/>
          </a:bodyPr>
          <a:lstStyle/>
          <a:p>
            <a:pPr>
              <a:defRPr/>
            </a:pPr>
            <a:r>
              <a:rPr lang="en-US" sz="7200" b="1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evaluation of antiplatelet and antihyperlipidemic agent dosing on thrombotic  and bleeding events in left ventricular assist device patients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17983200" y="7021076"/>
            <a:ext cx="15392400" cy="3040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12064" tIns="256032" rIns="512064" bIns="256032">
            <a:spAutoFit/>
          </a:bodyPr>
          <a:lstStyle/>
          <a:p>
            <a:endParaRPr lang="en-US" dirty="0"/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4526537" y="7075826"/>
            <a:ext cx="15362237" cy="30357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512064" tIns="256032" rIns="512064" bIns="256032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25562" y="19170650"/>
            <a:ext cx="15362238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PURPOSE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403" y="25222200"/>
            <a:ext cx="15362238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METHODS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26537" y="13030200"/>
            <a:ext cx="15362239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CONCLUSIONS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25562" y="6840554"/>
            <a:ext cx="15361920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BACKGROUND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26537" y="23469600"/>
            <a:ext cx="15362239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STUDY LIMITATIONS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7656" y="1592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25562" y="4081363"/>
            <a:ext cx="3165379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Melanie Sharpnack, PharmD Candidate</a:t>
            </a:r>
            <a:r>
              <a:rPr lang="en-US" sz="42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4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Sara Tarnowski, PharmD</a:t>
            </a:r>
            <a:r>
              <a:rPr lang="en-US" sz="42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Dennis Grauer, MS, PhD</a:t>
            </a:r>
            <a:r>
              <a:rPr lang="en-US" sz="42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Jennifer Loucks, PharmD, BCPS</a:t>
            </a:r>
            <a:r>
              <a:rPr lang="en-US" sz="42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4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/>
            <a:r>
              <a:rPr lang="en-US" sz="4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Alissa Nathans, PharmD, BCACP</a:t>
            </a:r>
            <a:r>
              <a:rPr lang="en-US" sz="42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0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Kansas Health System, Kansas City, KS; </a:t>
            </a:r>
            <a:r>
              <a:rPr lang="en-US" sz="30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Kansas School of Pharmacy, Lawrence, KS</a:t>
            </a:r>
          </a:p>
          <a:p>
            <a:endParaRPr lang="en-US" sz="4200" dirty="0"/>
          </a:p>
        </p:txBody>
      </p:sp>
      <p:sp>
        <p:nvSpPr>
          <p:cNvPr id="44" name="TextBox 43"/>
          <p:cNvSpPr txBox="1"/>
          <p:nvPr/>
        </p:nvSpPr>
        <p:spPr>
          <a:xfrm>
            <a:off x="17983200" y="6840554"/>
            <a:ext cx="15392400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RESULTS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518437" y="14020800"/>
            <a:ext cx="147747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Patients implanted with HeartMate3 device had a significantly lower incidence  of thrombotic events and similar number of bleeding events when compared to patients with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HeartWare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device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These results suggest decreasing the antiplatelet intensity may balance the risks more effectively as thrombotic risk is low and bleeding risk is sustained throughout the duration of HeartMate3 pump support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526534" y="34867850"/>
            <a:ext cx="15362239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CONTACT INFORMATION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26537" y="6840554"/>
            <a:ext cx="15362237" cy="99060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DISCUSSION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526534" y="19050000"/>
            <a:ext cx="15362239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FUTURE DIRECTIONS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51206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039" y="1463609"/>
            <a:ext cx="15722696" cy="3615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720D51-C9C3-D448-83C8-4237CB7C922A}"/>
              </a:ext>
            </a:extLst>
          </p:cNvPr>
          <p:cNvSpPr txBox="1"/>
          <p:nvPr/>
        </p:nvSpPr>
        <p:spPr>
          <a:xfrm>
            <a:off x="34527832" y="35953005"/>
            <a:ext cx="15360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Kansas Council of Health-System Pharmacy Annual Meeting:</a:t>
            </a:r>
            <a:r>
              <a:rPr lang="en-US" sz="2800" dirty="0"/>
              <a:t> May 7-8, 2021.</a:t>
            </a:r>
          </a:p>
          <a:p>
            <a:pPr algn="just"/>
            <a:r>
              <a:rPr lang="en-US" sz="2800" dirty="0"/>
              <a:t>Contact information: Alissa Nathans, PharmD, BCACP. Email: anathans@kumc.edu</a:t>
            </a:r>
          </a:p>
          <a:p>
            <a:pPr algn="just"/>
            <a:r>
              <a:rPr lang="en-US" sz="2800" dirty="0"/>
              <a:t>Disclosures: All authors of this presentation have nothing to disclose.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60EF6-455B-6F49-80EE-5B25E3E151E7}"/>
              </a:ext>
            </a:extLst>
          </p:cNvPr>
          <p:cNvSpPr txBox="1"/>
          <p:nvPr/>
        </p:nvSpPr>
        <p:spPr>
          <a:xfrm>
            <a:off x="1310986" y="7960173"/>
            <a:ext cx="14949776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Left Ventricular Assist Devices (LVAD) are utilized to enhance survival and improve hemodynamics in patients with advanced heart failure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Device therapy comes with high risk of serious side effects including bleeding and thrombotic events due to physiological changes that occur from the continuous-flow pump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Current guidelines recommend systemic anticoagulation and antiplatelet therapy with warfarin (goal INR of 2-3) in combination with aspirin, however, there is variation in recommended aspirin dosing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A post hoc analysis of the MOMENTUM 3 trial reviewed aspirin doses in patients with a HeartMate 3 LVAD, comparing aspirin 325 mg to aspirin 81 mg and outcomes were similar between both groups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HMG-CoA reductase inhibitors (statins) are also commonly used in patients with LVAD and history of ischemic events to prevent recurrence, however, targets for low-density lipoprotein and efficacy of these agents in this population are unknown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B0DB7F-1E12-C44A-9BA6-F1255D1782F2}"/>
              </a:ext>
            </a:extLst>
          </p:cNvPr>
          <p:cNvSpPr txBox="1"/>
          <p:nvPr/>
        </p:nvSpPr>
        <p:spPr>
          <a:xfrm>
            <a:off x="1295400" y="26213336"/>
            <a:ext cx="1496536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Retrospective chart review was performed on active patients implanted with an LVAD between 1/1/2015 and 9/1/2020 who were on maintenance warfarin therapy</a:t>
            </a:r>
          </a:p>
          <a:p>
            <a:pPr marL="3016250" lvl="1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Patients that expired or were transplanted during this time were excluded  </a:t>
            </a:r>
          </a:p>
          <a:p>
            <a:pPr marL="3016250" lvl="1" indent="-457200" algn="just">
              <a:buFont typeface="Arial" panose="020B0604020202020204" pitchFamily="34" charset="0"/>
              <a:buChar char="•"/>
            </a:pPr>
            <a:r>
              <a:rPr lang="en-US" sz="4000" dirty="0"/>
              <a:t>If a serious bleeding event or ischemic event did occur additional data collected included:</a:t>
            </a:r>
          </a:p>
          <a:p>
            <a:pPr marL="3609975" lvl="1" indent="-438150" algn="just">
              <a:buFont typeface="Courier New" panose="02070309020205020404" pitchFamily="49" charset="0"/>
              <a:buChar char="o"/>
            </a:pPr>
            <a:r>
              <a:rPr lang="en-US" sz="4000" dirty="0"/>
              <a:t>Changes in antiplatelet therapy </a:t>
            </a:r>
          </a:p>
          <a:p>
            <a:pPr marL="3609975" lvl="1" indent="-438150" algn="just">
              <a:buFont typeface="Courier New" panose="02070309020205020404" pitchFamily="49" charset="0"/>
              <a:buChar char="o"/>
            </a:pPr>
            <a:r>
              <a:rPr lang="en-US" sz="4000" dirty="0"/>
              <a:t>Changes INR goal</a:t>
            </a:r>
          </a:p>
          <a:p>
            <a:pPr marL="3609975" lvl="1" indent="-438150" algn="just">
              <a:buFont typeface="Courier New" panose="02070309020205020404" pitchFamily="49" charset="0"/>
              <a:buChar char="o"/>
            </a:pPr>
            <a:r>
              <a:rPr lang="en-US" sz="4000" dirty="0"/>
              <a:t>Additions of targeted therapy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DB5065-BA15-FF43-A7DF-048B23ACB7DF}"/>
              </a:ext>
            </a:extLst>
          </p:cNvPr>
          <p:cNvSpPr txBox="1"/>
          <p:nvPr/>
        </p:nvSpPr>
        <p:spPr>
          <a:xfrm>
            <a:off x="1324258" y="20205442"/>
            <a:ext cx="149365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Primary Outcome: </a:t>
            </a:r>
          </a:p>
          <a:p>
            <a:pPr marL="3130550" lvl="1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Incidence of serious bleeding or thrombotic event following index implantation with LVAD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Secondary Outcomes:</a:t>
            </a:r>
          </a:p>
          <a:p>
            <a:pPr marL="3130550" lvl="1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Changes in INR goal following event</a:t>
            </a:r>
          </a:p>
          <a:p>
            <a:pPr marL="3130550" lvl="1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Changes in antiplatelet therapy following event</a:t>
            </a:r>
          </a:p>
          <a:p>
            <a:pPr marL="3130550" lvl="1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Addition of targeted therapy (statin or somatostatin analog) following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BEB6D-04A0-324C-8D6E-FC6C43F8A90E}"/>
              </a:ext>
            </a:extLst>
          </p:cNvPr>
          <p:cNvSpPr txBox="1"/>
          <p:nvPr/>
        </p:nvSpPr>
        <p:spPr>
          <a:xfrm>
            <a:off x="34470191" y="7989545"/>
            <a:ext cx="15362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A75FB-875D-0748-A323-DA9E5EE0E142}"/>
              </a:ext>
            </a:extLst>
          </p:cNvPr>
          <p:cNvSpPr txBox="1"/>
          <p:nvPr/>
        </p:nvSpPr>
        <p:spPr>
          <a:xfrm>
            <a:off x="34518600" y="24612600"/>
            <a:ext cx="147747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Small study size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INR goal following index implantation was changed from 2-3 to 2-2.5 during the study window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Thrombotic events are from undetermined source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Variability in management following bleeding and thrombotic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5F5859-3D93-2743-9189-F7528AA43ED7}"/>
              </a:ext>
            </a:extLst>
          </p:cNvPr>
          <p:cNvSpPr txBox="1"/>
          <p:nvPr/>
        </p:nvSpPr>
        <p:spPr>
          <a:xfrm>
            <a:off x="34526535" y="20223301"/>
            <a:ext cx="147748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Program-level discussion to recommend lowering aspirin dose to 81 mg following index implant with HeartMate 3 device and standardization of management of complications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Development and implementation of pharmacist-driven statin and smoking cessation management for LVAD patients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9D2022D9-18FC-7C4E-98CE-1E69F6292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009621"/>
              </p:ext>
            </p:extLst>
          </p:nvPr>
        </p:nvGraphicFramePr>
        <p:xfrm>
          <a:off x="25404761" y="8975327"/>
          <a:ext cx="6880227" cy="541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41C7575-3DC3-9D42-95EB-351FA0CF1E2A}"/>
              </a:ext>
            </a:extLst>
          </p:cNvPr>
          <p:cNvSpPr txBox="1"/>
          <p:nvPr/>
        </p:nvSpPr>
        <p:spPr>
          <a:xfrm>
            <a:off x="34526537" y="28467050"/>
            <a:ext cx="15362239" cy="1022350"/>
          </a:xfrm>
          <a:prstGeom prst="rect">
            <a:avLst/>
          </a:prstGeom>
          <a:solidFill>
            <a:srgbClr val="4F678D"/>
          </a:solidFill>
          <a:ln w="15875">
            <a:noFill/>
          </a:ln>
        </p:spPr>
        <p:txBody>
          <a:bodyPr wrap="none" lIns="0" tIns="0" rIns="0" bIns="0" anchorCtr="1"/>
          <a:lstStyle/>
          <a:p>
            <a:pPr>
              <a:defRPr/>
            </a:pPr>
            <a:r>
              <a:rPr lang="en-US" sz="6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" pitchFamily="-109" charset="0"/>
                <a:cs typeface="Arial" panose="020B0604020202020204" pitchFamily="34" charset="0"/>
              </a:rPr>
              <a:t>REFERENCES</a:t>
            </a:r>
            <a:endParaRPr lang="en-US" sz="6200" dirty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Arial" pitchFamily="-109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1ADA4-22FB-604E-BD28-BDAA84A555E9}"/>
              </a:ext>
            </a:extLst>
          </p:cNvPr>
          <p:cNvSpPr txBox="1"/>
          <p:nvPr/>
        </p:nvSpPr>
        <p:spPr>
          <a:xfrm>
            <a:off x="34470192" y="29560421"/>
            <a:ext cx="1518999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 dirty="0"/>
              <a:t>Nicholson JD, </a:t>
            </a:r>
            <a:r>
              <a:rPr lang="en-US" sz="2800" dirty="0" err="1"/>
              <a:t>Kaakeh</a:t>
            </a:r>
            <a:r>
              <a:rPr lang="en-US" sz="2800" dirty="0"/>
              <a:t> Y. Pharmacotherapy considerations for long-term management of patients with left ventricular assist devices. </a:t>
            </a:r>
            <a:r>
              <a:rPr lang="en-US" sz="2800" i="1" dirty="0"/>
              <a:t>Am J Health Syst Pharm</a:t>
            </a:r>
            <a:r>
              <a:rPr lang="en-US" sz="2800" dirty="0"/>
              <a:t>. 2018;75(11):755-766.</a:t>
            </a:r>
          </a:p>
          <a:p>
            <a:pPr marL="514350" indent="-514350" algn="just">
              <a:buAutoNum type="arabicPeriod"/>
            </a:pPr>
            <a:r>
              <a:rPr lang="en-US" sz="2800" dirty="0" err="1"/>
              <a:t>Kirklin</a:t>
            </a:r>
            <a:r>
              <a:rPr lang="en-US" sz="2800" dirty="0"/>
              <a:t> JK, Pagani FD, Goldstein DJ, et al. American Association for Thoracic Surgery/International Society for Heart and Lung Transplantation guidelines on selected topics in mechanical circulatory support. J Heart Lung Transplant. 2020 Mar;39(3):187-219.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Saeed O, Colombo PC, </a:t>
            </a:r>
            <a:r>
              <a:rPr lang="en-US" sz="2800" dirty="0" err="1"/>
              <a:t>Mehra</a:t>
            </a:r>
            <a:r>
              <a:rPr lang="en-US" sz="2800" dirty="0"/>
              <a:t> MR, et al. Effect of aspirin dose on hemocompatibility-related outcomes with a magnetically levitated left ventricular assist device: An analysis from the MOMENTUM 3 study. </a:t>
            </a:r>
            <a:r>
              <a:rPr lang="en-US" sz="2800" i="1" dirty="0"/>
              <a:t>J Heart Lung Transplant</a:t>
            </a:r>
            <a:r>
              <a:rPr lang="en-US" sz="2800" dirty="0"/>
              <a:t>. 2020;39(6):518-525. 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Vieira JL, Pfeffer M, Claggett BL, Stewart GC, </a:t>
            </a:r>
            <a:r>
              <a:rPr lang="en-US" sz="2800" dirty="0" err="1"/>
              <a:t>Givertz</a:t>
            </a:r>
            <a:r>
              <a:rPr lang="en-US" sz="2800" dirty="0"/>
              <a:t> MM, Coakley L, </a:t>
            </a:r>
            <a:r>
              <a:rPr lang="en-US" sz="2800" dirty="0" err="1"/>
              <a:t>Mallidi</a:t>
            </a:r>
            <a:r>
              <a:rPr lang="en-US" sz="2800" dirty="0"/>
              <a:t> HR, </a:t>
            </a:r>
            <a:r>
              <a:rPr lang="en-US" sz="2800" dirty="0" err="1"/>
              <a:t>Mehra</a:t>
            </a:r>
            <a:r>
              <a:rPr lang="en-US" sz="2800" dirty="0"/>
              <a:t> MR. The impact of statin therapy on neurological events following left ventricular assist system implantation in advanced heart failure. J Heart Lung Transplant. 2020 Jun;39(6):582-592.</a:t>
            </a:r>
          </a:p>
        </p:txBody>
      </p:sp>
      <p:graphicFrame>
        <p:nvGraphicFramePr>
          <p:cNvPr id="39" name="Table 17">
            <a:extLst>
              <a:ext uri="{FF2B5EF4-FFF2-40B4-BE49-F238E27FC236}">
                <a16:creationId xmlns:a16="http://schemas.microsoft.com/office/drawing/2014/main" id="{F32A3C7B-3B51-4553-A58C-83C990F95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815956"/>
              </p:ext>
            </p:extLst>
          </p:nvPr>
        </p:nvGraphicFramePr>
        <p:xfrm>
          <a:off x="18435121" y="8052139"/>
          <a:ext cx="14432281" cy="1182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039">
                  <a:extLst>
                    <a:ext uri="{9D8B030D-6E8A-4147-A177-3AD203B41FA5}">
                      <a16:colId xmlns:a16="http://schemas.microsoft.com/office/drawing/2014/main" val="2865355037"/>
                    </a:ext>
                  </a:extLst>
                </a:gridCol>
                <a:gridCol w="3342410">
                  <a:extLst>
                    <a:ext uri="{9D8B030D-6E8A-4147-A177-3AD203B41FA5}">
                      <a16:colId xmlns:a16="http://schemas.microsoft.com/office/drawing/2014/main" val="68204032"/>
                    </a:ext>
                  </a:extLst>
                </a:gridCol>
                <a:gridCol w="3342410">
                  <a:extLst>
                    <a:ext uri="{9D8B030D-6E8A-4147-A177-3AD203B41FA5}">
                      <a16:colId xmlns:a16="http://schemas.microsoft.com/office/drawing/2014/main" val="828074409"/>
                    </a:ext>
                  </a:extLst>
                </a:gridCol>
                <a:gridCol w="2541422">
                  <a:extLst>
                    <a:ext uri="{9D8B030D-6E8A-4147-A177-3AD203B41FA5}">
                      <a16:colId xmlns:a16="http://schemas.microsoft.com/office/drawing/2014/main" val="4063612703"/>
                    </a:ext>
                  </a:extLst>
                </a:gridCol>
              </a:tblGrid>
              <a:tr h="844923">
                <a:tc gridSpan="4"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1. Baseline Demographics, n (%)</a:t>
                      </a:r>
                    </a:p>
                  </a:txBody>
                  <a:tcPr>
                    <a:solidFill>
                      <a:srgbClr val="4F67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6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67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482407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endParaRPr lang="en-US" sz="4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 (n=36)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HM3 (n=29)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92539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±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57.6 ± 11.7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±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282397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368910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(69)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13986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77344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013582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Hyperlipidemia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411677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192383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smoker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11593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LDL ±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 ± 28.9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84.2 ± 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100424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VTE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54414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Stroke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56401"/>
                  </a:ext>
                </a:extLst>
              </a:tr>
              <a:tr h="844923">
                <a:tc>
                  <a:txBody>
                    <a:bodyPr/>
                    <a:lstStyle/>
                    <a:p>
                      <a:r>
                        <a:rPr lang="en-US" sz="4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08408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631749AC-C943-475A-8BC4-9E23B615E78F}"/>
              </a:ext>
            </a:extLst>
          </p:cNvPr>
          <p:cNvSpPr txBox="1"/>
          <p:nvPr/>
        </p:nvSpPr>
        <p:spPr>
          <a:xfrm>
            <a:off x="34470189" y="7910251"/>
            <a:ext cx="1477470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 baseline, there was no difference in demographics or risk factors prior to implantation between the two groups</a:t>
            </a:r>
          </a:p>
          <a:p>
            <a:pPr marL="571500" lvl="1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patients with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HeartWare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device and thrombotic event, the most common intervention was antiplatelet therapy intensification(addition of dipyridamole or clopidogrel)</a:t>
            </a:r>
          </a:p>
          <a:p>
            <a:pPr marL="571500" lvl="1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There are opportunities for continued medical optimization of patients antihyperlipidemic agents as well as support for smoking cessation to decrease risk of thrombotic events 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32B8AF9-87CB-4ABC-A6A6-971F9C1659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540562"/>
              </p:ext>
            </p:extLst>
          </p:nvPr>
        </p:nvGraphicFramePr>
        <p:xfrm>
          <a:off x="19664981" y="22044491"/>
          <a:ext cx="12034219" cy="635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82A81C9-FE3B-4BA0-BFB4-8CFF7ADE0965}"/>
              </a:ext>
            </a:extLst>
          </p:cNvPr>
          <p:cNvSpPr txBox="1"/>
          <p:nvPr/>
        </p:nvSpPr>
        <p:spPr>
          <a:xfrm>
            <a:off x="18790919" y="20408695"/>
            <a:ext cx="13929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Figure 1. Total Bleeding and Thrombotic Events </a:t>
            </a:r>
          </a:p>
          <a:p>
            <a:pPr algn="ctr"/>
            <a:r>
              <a:rPr lang="en-US" sz="4200" b="1" dirty="0"/>
              <a:t>in HW and HM3 Patients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3ED0D3-0A49-4439-8750-F12F1789505A}"/>
              </a:ext>
            </a:extLst>
          </p:cNvPr>
          <p:cNvSpPr txBox="1"/>
          <p:nvPr/>
        </p:nvSpPr>
        <p:spPr>
          <a:xfrm>
            <a:off x="22936200" y="24882966"/>
            <a:ext cx="1864613" cy="646331"/>
          </a:xfrm>
          <a:prstGeom prst="rect">
            <a:avLst/>
          </a:prstGeom>
          <a:noFill/>
          <a:ln>
            <a:solidFill>
              <a:srgbClr val="4F678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p=0.008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3C4AF5-E552-4C2F-976E-7E7AACD78047}"/>
              </a:ext>
            </a:extLst>
          </p:cNvPr>
          <p:cNvSpPr txBox="1"/>
          <p:nvPr/>
        </p:nvSpPr>
        <p:spPr>
          <a:xfrm>
            <a:off x="28817312" y="22869340"/>
            <a:ext cx="1608133" cy="646331"/>
          </a:xfrm>
          <a:prstGeom prst="rect">
            <a:avLst/>
          </a:prstGeom>
          <a:noFill/>
          <a:ln>
            <a:solidFill>
              <a:srgbClr val="4F678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p=0.42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C22D96-4565-4273-ABC5-1DD10F3B95CF}"/>
              </a:ext>
            </a:extLst>
          </p:cNvPr>
          <p:cNvSpPr/>
          <p:nvPr/>
        </p:nvSpPr>
        <p:spPr>
          <a:xfrm>
            <a:off x="5231722" y="32855661"/>
            <a:ext cx="4293278" cy="915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 patients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73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3C7C68D-4E0C-4C6B-B155-BACC1B494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714970"/>
              </p:ext>
            </p:extLst>
          </p:nvPr>
        </p:nvGraphicFramePr>
        <p:xfrm>
          <a:off x="17754600" y="30225959"/>
          <a:ext cx="8305800" cy="722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D0B1C0B7-DD50-4985-B723-39CDBC27E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580981"/>
              </p:ext>
            </p:extLst>
          </p:nvPr>
        </p:nvGraphicFramePr>
        <p:xfrm>
          <a:off x="25902721" y="30225960"/>
          <a:ext cx="8082479" cy="722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B639601-D1DC-4182-9602-90B86E04484B}"/>
              </a:ext>
            </a:extLst>
          </p:cNvPr>
          <p:cNvSpPr txBox="1"/>
          <p:nvPr/>
        </p:nvSpPr>
        <p:spPr>
          <a:xfrm>
            <a:off x="17825521" y="28796159"/>
            <a:ext cx="8082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Figure 2. Total Interventions Following Thrombotic Event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FCB381-5EDD-4F20-A26D-3EB84E543757}"/>
              </a:ext>
            </a:extLst>
          </p:cNvPr>
          <p:cNvSpPr txBox="1"/>
          <p:nvPr/>
        </p:nvSpPr>
        <p:spPr>
          <a:xfrm>
            <a:off x="25679400" y="28796159"/>
            <a:ext cx="8082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/>
              <a:t>Figure 3. Total Interventions Following Bleeding Event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05B62A-7075-49E9-A16E-2B2F987008FE}"/>
              </a:ext>
            </a:extLst>
          </p:cNvPr>
          <p:cNvSpPr txBox="1"/>
          <p:nvPr/>
        </p:nvSpPr>
        <p:spPr>
          <a:xfrm>
            <a:off x="22174200" y="32502202"/>
            <a:ext cx="139012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6 (50)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79E969-D3D5-4B04-B5B1-87CC21A9311A}"/>
              </a:ext>
            </a:extLst>
          </p:cNvPr>
          <p:cNvSpPr txBox="1"/>
          <p:nvPr/>
        </p:nvSpPr>
        <p:spPr>
          <a:xfrm>
            <a:off x="20784076" y="34754390"/>
            <a:ext cx="113364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 (8)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A3AC32-2B60-48E0-B541-73074566051C}"/>
              </a:ext>
            </a:extLst>
          </p:cNvPr>
          <p:cNvSpPr txBox="1"/>
          <p:nvPr/>
        </p:nvSpPr>
        <p:spPr>
          <a:xfrm>
            <a:off x="19822354" y="32502202"/>
            <a:ext cx="139012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5 (42)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C4DF56-2F98-444F-BF2D-F6ED4C62CAAC}"/>
              </a:ext>
            </a:extLst>
          </p:cNvPr>
          <p:cNvSpPr txBox="1"/>
          <p:nvPr/>
        </p:nvSpPr>
        <p:spPr>
          <a:xfrm>
            <a:off x="30276982" y="32502202"/>
            <a:ext cx="161236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11 (47)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D924A8-6D0B-4ADF-94E1-1BC714376143}"/>
              </a:ext>
            </a:extLst>
          </p:cNvPr>
          <p:cNvSpPr txBox="1"/>
          <p:nvPr/>
        </p:nvSpPr>
        <p:spPr>
          <a:xfrm>
            <a:off x="28727400" y="34754390"/>
            <a:ext cx="139012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4 (17)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0A0E6BF-5E8C-4E82-9AB7-FFA64BA769B8}"/>
              </a:ext>
            </a:extLst>
          </p:cNvPr>
          <p:cNvSpPr txBox="1"/>
          <p:nvPr/>
        </p:nvSpPr>
        <p:spPr>
          <a:xfrm>
            <a:off x="27925136" y="32502202"/>
            <a:ext cx="139012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8 (35)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D5A549E-9F2F-4B5D-9DAB-97DC95D04B37}"/>
              </a:ext>
            </a:extLst>
          </p:cNvPr>
          <p:cNvSpPr/>
          <p:nvPr/>
        </p:nvSpPr>
        <p:spPr>
          <a:xfrm>
            <a:off x="2538629" y="36422991"/>
            <a:ext cx="4293278" cy="915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HeartWare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(HW)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D71E00E-398A-4DCE-B7A6-969F8509E875}"/>
              </a:ext>
            </a:extLst>
          </p:cNvPr>
          <p:cNvSpPr/>
          <p:nvPr/>
        </p:nvSpPr>
        <p:spPr>
          <a:xfrm>
            <a:off x="8314907" y="36422991"/>
            <a:ext cx="4293278" cy="9150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HeartMate 3 (HM3)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29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CEDDFA-93EF-45D7-81AB-2D7E77BBF069}"/>
              </a:ext>
            </a:extLst>
          </p:cNvPr>
          <p:cNvSpPr/>
          <p:nvPr/>
        </p:nvSpPr>
        <p:spPr>
          <a:xfrm>
            <a:off x="12276460" y="31089601"/>
            <a:ext cx="4186706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patients transferred to another center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patients not maintained on warfarin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patients with non-continuous device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18FECF-F4CF-4937-AC7F-573AD0C72900}"/>
              </a:ext>
            </a:extLst>
          </p:cNvPr>
          <p:cNvCxnSpPr>
            <a:cxnSpLocks/>
          </p:cNvCxnSpPr>
          <p:nvPr/>
        </p:nvCxnSpPr>
        <p:spPr>
          <a:xfrm>
            <a:off x="7315200" y="33770670"/>
            <a:ext cx="0" cy="15193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21F4D62-96A6-4CD1-BB84-733EBF7E47EF}"/>
              </a:ext>
            </a:extLst>
          </p:cNvPr>
          <p:cNvCxnSpPr>
            <a:cxnSpLocks/>
          </p:cNvCxnSpPr>
          <p:nvPr/>
        </p:nvCxnSpPr>
        <p:spPr>
          <a:xfrm>
            <a:off x="4647564" y="35280600"/>
            <a:ext cx="0" cy="1142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E7D93FF-CE2D-465C-A13B-EF56C9B9C935}"/>
              </a:ext>
            </a:extLst>
          </p:cNvPr>
          <p:cNvCxnSpPr>
            <a:cxnSpLocks/>
          </p:cNvCxnSpPr>
          <p:nvPr/>
        </p:nvCxnSpPr>
        <p:spPr>
          <a:xfrm>
            <a:off x="10286682" y="35280600"/>
            <a:ext cx="0" cy="1142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415B7A-EE3D-4A6B-83F5-B346049DC3A0}"/>
              </a:ext>
            </a:extLst>
          </p:cNvPr>
          <p:cNvCxnSpPr>
            <a:cxnSpLocks/>
          </p:cNvCxnSpPr>
          <p:nvPr/>
        </p:nvCxnSpPr>
        <p:spPr>
          <a:xfrm flipH="1" flipV="1">
            <a:off x="4647882" y="35290039"/>
            <a:ext cx="5637663" cy="64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59E9078-3BF2-437F-A03E-B4D409169DA2}"/>
              </a:ext>
            </a:extLst>
          </p:cNvPr>
          <p:cNvCxnSpPr>
            <a:cxnSpLocks/>
          </p:cNvCxnSpPr>
          <p:nvPr/>
        </p:nvCxnSpPr>
        <p:spPr>
          <a:xfrm flipH="1">
            <a:off x="7305607" y="34544789"/>
            <a:ext cx="497085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Audio 30">
            <a:hlinkClick r:id="" action="ppaction://media"/>
            <a:extLst>
              <a:ext uri="{FF2B5EF4-FFF2-40B4-BE49-F238E27FC236}">
                <a16:creationId xmlns:a16="http://schemas.microsoft.com/office/drawing/2014/main" id="{0162F894-185F-E54C-918D-169F58F308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241200" y="374396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697"/>
    </mc:Choice>
    <mc:Fallback xmlns="">
      <p:transition spd="slow" advTm="272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E2EB797B6AE41A38AF05DD77DA5F8" ma:contentTypeVersion="12" ma:contentTypeDescription="Create a new document." ma:contentTypeScope="" ma:versionID="f439f562dfdcb868120e790fbba45698">
  <xsd:schema xmlns:xsd="http://www.w3.org/2001/XMLSchema" xmlns:xs="http://www.w3.org/2001/XMLSchema" xmlns:p="http://schemas.microsoft.com/office/2006/metadata/properties" xmlns:ns2="9e3b41b6-1175-49cd-9991-2bc6d21a9819" xmlns:ns3="515a6ea5-a410-4268-9948-03af2de48738" targetNamespace="http://schemas.microsoft.com/office/2006/metadata/properties" ma:root="true" ma:fieldsID="1dd3441f5ba354b899ce90b61e26ae59" ns2:_="" ns3:_="">
    <xsd:import namespace="9e3b41b6-1175-49cd-9991-2bc6d21a9819"/>
    <xsd:import namespace="515a6ea5-a410-4268-9948-03af2de48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b41b6-1175-49cd-9991-2bc6d21a98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5a6ea5-a410-4268-9948-03af2de487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9F6AF3-0A29-4106-9A82-49A0D17F1148}"/>
</file>

<file path=customXml/itemProps2.xml><?xml version="1.0" encoding="utf-8"?>
<ds:datastoreItem xmlns:ds="http://schemas.openxmlformats.org/officeDocument/2006/customXml" ds:itemID="{B83C795C-C32E-4BA4-970F-C04987467CF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E32600-A678-4318-A0F2-0C5DEA91E3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16166</TotalTime>
  <Words>993</Words>
  <Application>Microsoft Office PowerPoint</Application>
  <PresentationFormat>Custom</PresentationFormat>
  <Paragraphs>124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K. Kettle</dc:creator>
  <cp:lastModifiedBy>Alissa Nathans</cp:lastModifiedBy>
  <cp:revision>1139</cp:revision>
  <cp:lastPrinted>2013-11-04T04:49:54Z</cp:lastPrinted>
  <dcterms:created xsi:type="dcterms:W3CDTF">2010-11-22T05:27:26Z</dcterms:created>
  <dcterms:modified xsi:type="dcterms:W3CDTF">2021-04-23T15:53:43Z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0x010100FE9E2EB797B6AE41A38AF05DD77DA5F8</vt:lpwstr>
  </property>
</Properties>
</file>