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436" r:id="rId4"/>
    <p:sldId id="435" r:id="rId5"/>
    <p:sldId id="425" r:id="rId6"/>
    <p:sldId id="426" r:id="rId7"/>
    <p:sldId id="427" r:id="rId8"/>
    <p:sldId id="428" r:id="rId9"/>
    <p:sldId id="423" r:id="rId10"/>
    <p:sldId id="430" r:id="rId11"/>
    <p:sldId id="429" r:id="rId12"/>
    <p:sldId id="433" r:id="rId13"/>
    <p:sldId id="434" r:id="rId14"/>
    <p:sldId id="424" r:id="rId15"/>
    <p:sldId id="432" r:id="rId16"/>
    <p:sldId id="431" r:id="rId17"/>
  </p:sldIdLst>
  <p:sldSz cx="9144000" cy="6858000" type="screen4x3"/>
  <p:notesSz cx="70104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Funk" initials="R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98" autoAdjust="0"/>
  </p:normalViewPr>
  <p:slideViewPr>
    <p:cSldViewPr snapToGrid="0">
      <p:cViewPr varScale="1">
        <p:scale>
          <a:sx n="59" d="100"/>
          <a:sy n="59" d="100"/>
        </p:scale>
        <p:origin x="20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E83819-3063-432C-A812-A7373547CED2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D55010-029F-450E-84C7-784DBF871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919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384250-3F7B-42F8-922A-2F3A0FDE9A5A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8DF6C02-093E-4820-902F-58ABBA52B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959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4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Attendees: may overlap w/other learners</a:t>
            </a:r>
          </a:p>
          <a:p>
            <a:r>
              <a:rPr lang="en-US" dirty="0"/>
              <a:t>Feedback: not in presence of other learners unless mutual project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40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84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Evaluations:  i.e. </a:t>
            </a:r>
            <a:r>
              <a:rPr lang="en-US" dirty="0" err="1"/>
              <a:t>PharmAcademic</a:t>
            </a:r>
            <a:r>
              <a:rPr lang="en-US" dirty="0"/>
              <a:t>, </a:t>
            </a:r>
            <a:r>
              <a:rPr lang="en-US" dirty="0" err="1"/>
              <a:t>RxPreceptor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2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59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Garamond" panose="02020404030301010803" pitchFamily="18" charset="0"/>
              </a:rPr>
              <a:t>Think-Pair-Share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Garamond" panose="02020404030301010803" pitchFamily="18" charset="0"/>
              </a:rPr>
              <a:t>Possible answers: Weekly </a:t>
            </a:r>
            <a:r>
              <a:rPr lang="en-US" sz="1200" dirty="0" err="1">
                <a:latin typeface="Garamond" panose="02020404030301010803" pitchFamily="18" charset="0"/>
              </a:rPr>
              <a:t>touchbases</a:t>
            </a:r>
            <a:r>
              <a:rPr lang="en-US" sz="1200" dirty="0">
                <a:latin typeface="Garamond" panose="02020404030301010803" pitchFamily="18" charset="0"/>
              </a:rPr>
              <a:t>, weekly status reports, cc’ing the other preceptor on project status update emails, etc. Rationale: The audience may repeat back examples that have been shared during the presentation but will be encouraged to share techniques they have used for the learning benefit of all.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103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aramond" panose="02020404030301010803" pitchFamily="18" charset="0"/>
              </a:rPr>
              <a:t>Two or more learners on rotation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Garamond" panose="02020404030301010803" pitchFamily="18" charset="0"/>
              </a:rPr>
              <a:t>Staggered duration (APPE – monthly, PGY1 – 5 weeks, PGY2 – varies)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1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353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50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Herding cats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6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Electronic Data Systems commercial during Superbowl 34 - January 30, 2000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76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61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80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Projects – including due dates; hard/soft</a:t>
            </a:r>
          </a:p>
          <a:p>
            <a:r>
              <a:rPr lang="en-US" dirty="0"/>
              <a:t>Meetings – how to navigate conflicts</a:t>
            </a:r>
          </a:p>
          <a:p>
            <a:r>
              <a:rPr lang="en-US" dirty="0"/>
              <a:t>Emphasize open communication/feedback – give examples to illustrate to learner improvements we’ve made based on feedback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65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Correct answer: 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F6C02-093E-4820-902F-58ABBA52B9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81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6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5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82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4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36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46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8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7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EE85-B522-4397-BA06-C0715690F5C3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5AD65-ADEF-4F3C-9052-9FDEE0845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8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_MaJDK3VNE" TargetMode="Externa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810" y="1434243"/>
            <a:ext cx="8351668" cy="18931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Precepting in Parallel:</a:t>
            </a:r>
            <a:br>
              <a:rPr lang="en-US" b="1" dirty="0">
                <a:latin typeface="Garamond" panose="02020404030301010803" pitchFamily="18" charset="0"/>
              </a:rPr>
            </a:br>
            <a:r>
              <a:rPr lang="en-US" sz="3600" b="1" i="1" dirty="0">
                <a:latin typeface="Garamond" panose="02020404030301010803" pitchFamily="18" charset="0"/>
              </a:rPr>
              <a:t>Partnering for Success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4436" y="5411329"/>
            <a:ext cx="3917129" cy="142362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Joann Moore, </a:t>
            </a:r>
            <a:r>
              <a:rPr lang="en-US" sz="1800" b="1" dirty="0" err="1">
                <a:solidFill>
                  <a:schemeClr val="tx1"/>
                </a:solidFill>
                <a:latin typeface="Garamond" panose="02020404030301010803" pitchFamily="18" charset="0"/>
              </a:rPr>
              <a:t>RPh</a:t>
            </a:r>
            <a:r>
              <a:rPr lang="en-US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, DPLA</a:t>
            </a:r>
            <a:endParaRPr lang="en-U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Medication Safety Coordinator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The University of Kansas Health System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E-mail: jmoore16@kumc.edu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17035" y="3323426"/>
            <a:ext cx="4899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October 11, 2019</a:t>
            </a:r>
          </a:p>
          <a:p>
            <a:pPr algn="ctr"/>
            <a:endParaRPr lang="en-US" sz="2000" dirty="0">
              <a:latin typeface="Garamond" panose="02020404030301010803" pitchFamily="18" charset="0"/>
            </a:endParaRP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KCHP/KU/UMKC</a:t>
            </a: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Preceptor Boot Camp</a:t>
            </a:r>
          </a:p>
          <a:p>
            <a:pPr algn="ctr"/>
            <a:r>
              <a:rPr lang="en-US" sz="2000" dirty="0">
                <a:latin typeface="Garamond" panose="02020404030301010803" pitchFamily="18" charset="0"/>
              </a:rPr>
              <a:t>Lawrence, Kansas</a:t>
            </a:r>
          </a:p>
          <a:p>
            <a:pPr algn="ctr"/>
            <a:endParaRPr lang="en-US" sz="20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4939" y="5411329"/>
            <a:ext cx="4202699" cy="14236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latin typeface="Garamond" panose="02020404030301010803" pitchFamily="18" charset="0"/>
              </a:rPr>
              <a:t>Jennifer Dill, PharmD</a:t>
            </a:r>
            <a:endParaRPr lang="en-US" sz="1800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Clinical Assistant Professor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University of Kansas, Pharmacy Practice</a:t>
            </a:r>
          </a:p>
          <a:p>
            <a:pPr algn="l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Garamond" panose="02020404030301010803" pitchFamily="18" charset="0"/>
              </a:rPr>
              <a:t>E-mail: jdill@kumc.edu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lum bright="17000"/>
          </a:blip>
          <a:stretch>
            <a:fillRect/>
          </a:stretch>
        </p:blipFill>
        <p:spPr>
          <a:xfrm>
            <a:off x="-1" y="-1"/>
            <a:ext cx="3748569" cy="1332651"/>
          </a:xfrm>
          <a:prstGeom prst="rect">
            <a:avLst/>
          </a:prstGeom>
        </p:spPr>
      </p:pic>
      <p:pic>
        <p:nvPicPr>
          <p:cNvPr id="1026" name="Picture 1" descr="http://ukh-scapp03/newsletter/logos/TUKHS_Logo_TwoLine_2955.png">
            <a:extLst>
              <a:ext uri="{FF2B5EF4-FFF2-40B4-BE49-F238E27FC236}">
                <a16:creationId xmlns:a16="http://schemas.microsoft.com/office/drawing/2014/main" id="{D32CEE35-BC35-4AD1-9949-526C0F6D0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966" y="282549"/>
            <a:ext cx="3772574" cy="85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327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Weekly Touchbase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1"/>
            <a:ext cx="8686801" cy="4810026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ea typeface="Cambria" panose="02040503050406030204" pitchFamily="18" charset="0"/>
              </a:rPr>
              <a:t>In person at beginning of week (30-45 min)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ea typeface="Cambria" panose="02040503050406030204" pitchFamily="18" charset="0"/>
              </a:rPr>
              <a:t>Attendees: Both preceptors, learner, other learners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ea typeface="Cambria" panose="02040503050406030204" pitchFamily="18" charset="0"/>
              </a:rPr>
              <a:t>Objectives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>
                <a:ea typeface="Cambria" panose="02040503050406030204" pitchFamily="18" charset="0"/>
              </a:rPr>
              <a:t>Review project status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>
                <a:ea typeface="Cambria" panose="02040503050406030204" pitchFamily="18" charset="0"/>
              </a:rPr>
              <a:t>Resolve meeting conflicts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>
                <a:ea typeface="Cambria" panose="02040503050406030204" pitchFamily="18" charset="0"/>
              </a:rPr>
              <a:t>Review progress toward goals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>
                <a:ea typeface="Cambria" panose="02040503050406030204" pitchFamily="18" charset="0"/>
              </a:rPr>
              <a:t>Assess workload</a:t>
            </a:r>
          </a:p>
          <a:p>
            <a:pPr marL="85725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sz="2400" dirty="0">
                <a:ea typeface="Cambria" panose="02040503050406030204" pitchFamily="18" charset="0"/>
              </a:rPr>
              <a:t>Discuss challenges/roadblocks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000" dirty="0">
                <a:ea typeface="Cambria" panose="02040503050406030204" pitchFamily="18" charset="0"/>
              </a:rPr>
              <a:t>Feedback to and from learner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48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Weekly Status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By phone at end of week (10 min)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Attendees: Both preceptors and learner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Objectives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What questions do you have about your projects?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Are there any challenges/roadblocks?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/>
              <a:t>What do you need from us?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Feedback to and from learner</a:t>
            </a:r>
          </a:p>
          <a:p>
            <a:endParaRPr lang="en-US" sz="2800" dirty="0"/>
          </a:p>
          <a:p>
            <a:pPr marL="1257300" lvl="2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5983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Rotation Wrap-up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After all projects completed/presented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Review learner goals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Feedback to and from learner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Review evaluations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Recruitment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Rotation improvements?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198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Incorporating Learner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Two learners at same level on rotation together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Incorporating dues dates in rotation activities list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Meetings</a:t>
            </a: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  <a:buFont typeface="Calibri" panose="020F0502020204030204" pitchFamily="34" charset="0"/>
              <a:buChar char="−"/>
            </a:pPr>
            <a:r>
              <a:rPr lang="en-US" sz="2600" dirty="0"/>
              <a:t>Include short description for each meeting including attendees and objectives</a:t>
            </a: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  <a:buFont typeface="Calibri" panose="020F0502020204030204" pitchFamily="34" charset="0"/>
              <a:buChar char="−"/>
            </a:pPr>
            <a:r>
              <a:rPr lang="en-US" sz="2600" dirty="0"/>
              <a:t>Delineating what meetings require one-time or weekly attendance</a:t>
            </a:r>
          </a:p>
          <a:p>
            <a:pPr marL="914400" lvl="1" indent="-457200">
              <a:spcBef>
                <a:spcPts val="0"/>
              </a:spcBef>
              <a:spcAft>
                <a:spcPts val="1800"/>
              </a:spcAft>
              <a:buFont typeface="Calibri" panose="020F0502020204030204" pitchFamily="34" charset="0"/>
              <a:buChar char="−"/>
            </a:pPr>
            <a:r>
              <a:rPr lang="en-US" sz="2600" dirty="0"/>
              <a:t>In-person vs. remote attendance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/>
              <a:t>Daily Status Report vs. Weekly Status Report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9679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b="1" dirty="0">
                <a:latin typeface="Garamond" panose="02020404030301010803" pitchFamily="18" charset="0"/>
              </a:rPr>
            </a:br>
            <a:r>
              <a:rPr lang="en-US" sz="4000" b="1" dirty="0">
                <a:latin typeface="Garamond" panose="02020404030301010803" pitchFamily="18" charset="0"/>
              </a:rPr>
              <a:t>Assessment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dirty="0"/>
              <a:t>What methods have you used or can you think of to ensure that co-preceptors are mutually aware of learner progress on rotation?</a:t>
            </a:r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8844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Juggling Multiple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500" dirty="0"/>
              <a:t>Challenges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Staggered start times and duration and start times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Different stages of learning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Significant time commitment for preceptors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endParaRPr lang="en-US" sz="26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500" dirty="0"/>
              <a:t>Benefits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Layered learning opportunities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Multiple points of view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Topic discussions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Project collaboration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sz="2600" dirty="0"/>
              <a:t>Recruitment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49760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Differences in learner communication styles and willingness to ask for help/share struggles with one preceptor vs. other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Early identification of struggling learners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Setting stage regarding flexibility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Value of structured rotation activities list, due dates for accountability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Value in combined communication with learner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Ongoing assessment of goals, workload, project progress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sz="2600" dirty="0"/>
              <a:t>When learners feel valued, they are more engaged and perform at higher level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5500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The presenters have no actual or potential conflicts of interest to declare.</a:t>
            </a:r>
            <a:endParaRPr lang="en-US" dirty="0"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3088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ea typeface="Cambria" panose="02040503050406030204" pitchFamily="18" charset="0"/>
                <a:cs typeface="Times New Roman" panose="02020603050405020304" pitchFamily="18" charset="0"/>
              </a:rPr>
              <a:t>Identify key elements to set the stage for effective co-precepting of learners on rotation.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>
                <a:cs typeface="Arial" panose="020B0604020202020204" pitchFamily="34" charset="0"/>
              </a:rPr>
              <a:t>Describe communication plan to ensure preceptors are aware of learner’s progress on the rotation.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5310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Our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Medication Safety &amp; Formulary Management</a:t>
            </a:r>
          </a:p>
          <a:p>
            <a:pPr marL="914400" lvl="1" indent="-457200">
              <a:buFont typeface="Garamond" panose="02020404030301010803" pitchFamily="18" charset="0"/>
              <a:buChar char="−"/>
            </a:pPr>
            <a:r>
              <a:rPr lang="en-US" dirty="0"/>
              <a:t>PGY-1 / HSPA / Informatics (5 weeks)</a:t>
            </a:r>
          </a:p>
          <a:p>
            <a:pPr marL="914400" lvl="1" indent="-457200">
              <a:buFont typeface="Garamond" panose="02020404030301010803" pitchFamily="18" charset="0"/>
              <a:buChar char="−"/>
            </a:pPr>
            <a:r>
              <a:rPr lang="en-US" dirty="0"/>
              <a:t>APPE Students (month)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PGY-2 Medication-Use Safety &amp; Policy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Multiple learners and layered learning</a:t>
            </a:r>
          </a:p>
          <a:p>
            <a:pPr marL="0" indent="0">
              <a:buNone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91415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Herding Cats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6" name="Online Media 5" title="EDS, an HP Company &amp;#39;Cat Herders&amp;#39;">
            <a:hlinkClick r:id="" action="ppaction://media"/>
            <a:extLst>
              <a:ext uri="{FF2B5EF4-FFF2-40B4-BE49-F238E27FC236}">
                <a16:creationId xmlns:a16="http://schemas.microsoft.com/office/drawing/2014/main" id="{C37E103F-0FC9-4E1F-ACCC-8E303BBC390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743200" y="2400300"/>
            <a:ext cx="3657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9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Pre-Rotation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Learner Information Form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Staffing area or previous work experience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Areas of interest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Previous rotations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Strengths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Areas of improvement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Feedback preferences</a:t>
            </a:r>
          </a:p>
          <a:p>
            <a:pPr marL="914400" lvl="1" indent="-452438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Goals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35598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Pre-Rotation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/>
              <a:t>Set stage for rotation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Review completed Learner Information Form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Review syllabus</a:t>
            </a:r>
          </a:p>
          <a:p>
            <a:pPr marL="1371600" lvl="2" indent="-4572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Description</a:t>
            </a:r>
          </a:p>
          <a:p>
            <a:pPr marL="1371600" lvl="2" indent="-4572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Expectations</a:t>
            </a:r>
          </a:p>
          <a:p>
            <a:pPr marL="1371600" lvl="2" indent="-457200">
              <a:spcBef>
                <a:spcPts val="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dirty="0"/>
              <a:t>Goals (ASHP, preceptors, learner)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Preferred method of contact</a:t>
            </a:r>
          </a:p>
          <a:p>
            <a:pPr marL="914400" lvl="1" indent="-457200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−"/>
            </a:pPr>
            <a:r>
              <a:rPr lang="en-US" dirty="0"/>
              <a:t>Calendar sharing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47188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Rotation – Day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Review rotation activities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dirty="0"/>
              <a:t>Projects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dirty="0"/>
              <a:t>Meetings</a:t>
            </a:r>
          </a:p>
          <a:p>
            <a:pPr marL="914400" lvl="1" indent="-457200">
              <a:buFont typeface="Calibri" panose="020F0502020204030204" pitchFamily="34" charset="0"/>
              <a:buChar char="−"/>
            </a:pPr>
            <a:r>
              <a:rPr lang="en-US" dirty="0"/>
              <a:t>Readings and topic discussions</a:t>
            </a:r>
          </a:p>
          <a:p>
            <a:pPr marL="857250" lvl="1" indent="-457200">
              <a:buFont typeface="Calibri" panose="020F0502020204030204" pitchFamily="34" charset="0"/>
              <a:buChar char="−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All parties sign syllabus (rotation contract)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endParaRPr lang="en-US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dirty="0"/>
              <a:t>Emphasize open communication and ongoing feedback for future rotation improvements</a:t>
            </a:r>
            <a:endParaRPr lang="en-US" dirty="0">
              <a:latin typeface="Garamond" panose="02020404030301010803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103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Garamond" panose="02020404030301010803" pitchFamily="18" charset="0"/>
              </a:rPr>
              <a:t>Assessment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10026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/>
              <a:t>Which of the following are important key elements to share in order to set the stage for effectively co-precepting a rotation: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sz="2600" dirty="0"/>
              <a:t>Learner shares with preceptors their identified strengths, areas of improvement and goals for the rotation.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sz="2600" dirty="0"/>
              <a:t>Learner and preceptors share calendars and contact information/preferred method of communication.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sz="2600" dirty="0"/>
              <a:t>All parties sign contract outlining goals and expectations for rotation.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Font typeface="+mj-lt"/>
              <a:buAutoNum type="alphaUcPeriod"/>
            </a:pPr>
            <a:r>
              <a:rPr lang="en-US" sz="2600" dirty="0"/>
              <a:t>All of the above.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dirty="0">
              <a:latin typeface="Garamond" panose="02020404030301010803" pitchFamily="18" charset="0"/>
            </a:endParaRP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48405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4e65f81c-101e-490e-90e9-76dc58eb0dcc"/>
  <p:tag name="TPVERSION" val="8"/>
  <p:tag name="TPFULLVERSION" val="8.2.2.1"/>
  <p:tag name="PPTVERSION" val="15"/>
  <p:tag name="TPOS" val="2"/>
  <p:tag name="TPLASTSAVEVERSION" val="6.2 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9170</TotalTime>
  <Words>756</Words>
  <Application>Microsoft Office PowerPoint</Application>
  <PresentationFormat>On-screen Show (4:3)</PresentationFormat>
  <Paragraphs>195</Paragraphs>
  <Slides>16</Slides>
  <Notes>16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Garamond</vt:lpstr>
      <vt:lpstr>Wingdings</vt:lpstr>
      <vt:lpstr>Office Theme</vt:lpstr>
      <vt:lpstr>Precepting in Parallel: Partnering for Success</vt:lpstr>
      <vt:lpstr>Disclosure</vt:lpstr>
      <vt:lpstr>Learning Objectives</vt:lpstr>
      <vt:lpstr>Our Rotations</vt:lpstr>
      <vt:lpstr>Herding Cats</vt:lpstr>
      <vt:lpstr>Pre-Rotation</vt:lpstr>
      <vt:lpstr>Pre-Rotation Meeting</vt:lpstr>
      <vt:lpstr>Rotation – Day 1</vt:lpstr>
      <vt:lpstr>Assessment Question</vt:lpstr>
      <vt:lpstr>Weekly Touchbase</vt:lpstr>
      <vt:lpstr>Weekly Status Report</vt:lpstr>
      <vt:lpstr>Rotation Wrap-up</vt:lpstr>
      <vt:lpstr>Incorporating Learner Feedback</vt:lpstr>
      <vt:lpstr> Assessment Question</vt:lpstr>
      <vt:lpstr>Juggling Multiple Learners</vt:lpstr>
      <vt:lpstr>Lessons Learned</vt:lpstr>
    </vt:vector>
  </TitlesOfParts>
  <Company>The University of Kansas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Pharmacokinetics of Immune Therapeutics</dc:title>
  <dc:creator>Ryan S. Funk</dc:creator>
  <cp:lastModifiedBy>Jennifer Dill</cp:lastModifiedBy>
  <cp:revision>666</cp:revision>
  <cp:lastPrinted>2017-09-30T17:58:30Z</cp:lastPrinted>
  <dcterms:created xsi:type="dcterms:W3CDTF">2016-06-21T19:24:44Z</dcterms:created>
  <dcterms:modified xsi:type="dcterms:W3CDTF">2019-09-25T14:55:25Z</dcterms:modified>
</cp:coreProperties>
</file>