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4" r:id="rId2"/>
    <p:sldId id="296" r:id="rId3"/>
    <p:sldId id="265" r:id="rId4"/>
    <p:sldId id="301" r:id="rId5"/>
    <p:sldId id="266" r:id="rId6"/>
    <p:sldId id="267" r:id="rId7"/>
    <p:sldId id="268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7" r:id="rId32"/>
    <p:sldId id="299" r:id="rId33"/>
    <p:sldId id="298" r:id="rId34"/>
    <p:sldId id="300" r:id="rId35"/>
    <p:sldId id="294" r:id="rId36"/>
    <p:sldId id="29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8" autoAdjust="0"/>
  </p:normalViewPr>
  <p:slideViewPr>
    <p:cSldViewPr>
      <p:cViewPr>
        <p:scale>
          <a:sx n="77" d="100"/>
          <a:sy n="77" d="100"/>
        </p:scale>
        <p:origin x="161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B31B87-6F5D-49EF-BF07-AF69657D3E8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2A3EF3-DB7D-4AD6-A28C-15BCFA03C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8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DA177-64C4-4E98-920B-2758C857C63B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59B34-FB0F-44D3-A4D9-ABBECBD6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RPDs, Managers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**GREATEST COMPLIMENT</a:t>
            </a:r>
            <a:r>
              <a:rPr lang="en-US" baseline="0" dirty="0"/>
              <a:t> OF A MENTOR IS WHEN THEY CAN NO LONGER TEACH A MENTEE**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7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62200"/>
            <a:ext cx="7086600" cy="1466851"/>
          </a:xfrm>
        </p:spPr>
        <p:txBody>
          <a:bodyPr anchor="b" anchorCtr="0"/>
          <a:lstStyle>
            <a:lvl1pPr>
              <a:defRPr sz="4000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7086600" cy="167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0"/>
            <a:ext cx="12192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F50E0C8-455B-493B-9A6C-03303114A698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05000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535CDAE-95F9-40E1-A605-35550B9EC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1"/>
            <a:ext cx="7315200" cy="762000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315200" cy="7620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5A8C-433C-4655-A386-1E4CAE3A3E6C}" type="datetime1">
              <a:rPr lang="en-US" smtClean="0"/>
              <a:t>9/18/2019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199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1057-A455-411A-870F-54A34B9E5A30}" type="datetime1">
              <a:rPr lang="en-US" smtClean="0"/>
              <a:t>9/18/2019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3657600" cy="574675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1" y="1600199"/>
            <a:ext cx="36576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1" y="2174875"/>
            <a:ext cx="365760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1EA-7EA0-40F4-B53B-4FC6592086BB}" type="datetime1">
              <a:rPr lang="en-US" smtClean="0"/>
              <a:t>9/18/2019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6702-76D0-4DA3-B258-0F3244CCA149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2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92A6-649A-43E8-9B0C-0A914384B7F4}" type="datetime1">
              <a:rPr lang="en-US" smtClean="0"/>
              <a:t>9/18/2019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7315200" cy="5207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20624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4903-FC75-4B26-8211-3E01D9796761}" type="datetime1">
              <a:rPr lang="en-US" smtClean="0"/>
              <a:t>9/18/2019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C1C6-3D04-4189-9C29-9B579B7BF9B4}" type="datetime1">
              <a:rPr lang="en-US" smtClean="0"/>
              <a:t>9/18/2019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73152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60FEE6-D670-4835-B7E3-258AC52910CE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35CDAE-95F9-40E1-A605-35550B9EC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1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3865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66" y="3657600"/>
            <a:ext cx="6879266" cy="2154864"/>
          </a:xfrm>
        </p:spPr>
        <p:txBody>
          <a:bodyPr>
            <a:normAutofit/>
          </a:bodyPr>
          <a:lstStyle/>
          <a:p>
            <a:pPr algn="ctr"/>
            <a:r>
              <a:rPr lang="en-US" sz="5300" u="sng" dirty="0"/>
              <a:t>How to Be a Mentor</a:t>
            </a:r>
            <a:br>
              <a:rPr lang="en-US" sz="5300" u="sng" dirty="0"/>
            </a:br>
            <a:r>
              <a:rPr lang="en-US" dirty="0"/>
              <a:t>Lessons from both sides of the coffee table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599" y="5867400"/>
            <a:ext cx="7238999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Katherine A. Miller, </a:t>
            </a:r>
            <a:r>
              <a:rPr lang="en-US" dirty="0" err="1"/>
              <a:t>PharmD</a:t>
            </a:r>
            <a:r>
              <a:rPr lang="en-US" dirty="0"/>
              <a:t>, MHA</a:t>
            </a:r>
          </a:p>
          <a:p>
            <a:pPr algn="ctr"/>
            <a:r>
              <a:rPr lang="en-US" dirty="0"/>
              <a:t>October 11,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F10B0-85D0-4057-A5E3-CA148E0B9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32" y="1638091"/>
            <a:ext cx="3242736" cy="18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a Successful Mentor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745" b="2745"/>
          <a:stretch>
            <a:fillRect/>
          </a:stretch>
        </p:blipFill>
        <p:spPr>
          <a:xfrm>
            <a:off x="304800" y="1752600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12235418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a Successful Mentor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04800" y="2133600"/>
            <a:ext cx="3505200" cy="36027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Has an identified area of expertise or experience</a:t>
            </a:r>
          </a:p>
          <a:p>
            <a:r>
              <a:rPr lang="en-US" sz="2800" dirty="0"/>
              <a:t>Respected by their colleagues</a:t>
            </a:r>
          </a:p>
          <a:p>
            <a:r>
              <a:rPr lang="en-US" sz="2800" dirty="0"/>
              <a:t>Trustworthy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886200" y="2133600"/>
            <a:ext cx="3962400" cy="36052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Can identify strengths and weaknesses in others</a:t>
            </a:r>
          </a:p>
          <a:p>
            <a:r>
              <a:rPr lang="en-US" sz="2800" dirty="0"/>
              <a:t>Willing to support a mentee</a:t>
            </a:r>
          </a:p>
          <a:p>
            <a:r>
              <a:rPr lang="en-US" sz="2800" dirty="0"/>
              <a:t>Willing to challenge a mentee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a Formal Mentor/Mentee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315200" cy="4419600"/>
          </a:xfrm>
        </p:spPr>
        <p:txBody>
          <a:bodyPr/>
          <a:lstStyle/>
          <a:p>
            <a:r>
              <a:rPr lang="en-US" sz="2800" dirty="0"/>
              <a:t>Set ground rules</a:t>
            </a:r>
          </a:p>
          <a:p>
            <a:pPr lvl="1"/>
            <a:r>
              <a:rPr lang="en-US" sz="2400" dirty="0"/>
              <a:t>What will you talk about?</a:t>
            </a:r>
          </a:p>
          <a:p>
            <a:pPr lvl="1"/>
            <a:r>
              <a:rPr lang="en-US" sz="2400" dirty="0"/>
              <a:t>What questions will you (not) answer?</a:t>
            </a:r>
          </a:p>
          <a:p>
            <a:pPr lvl="1"/>
            <a:r>
              <a:rPr lang="en-US" sz="2400" dirty="0"/>
              <a:t>How often will you meet? And where?</a:t>
            </a:r>
          </a:p>
          <a:p>
            <a:pPr lvl="1"/>
            <a:r>
              <a:rPr lang="en-US" sz="2400" dirty="0"/>
              <a:t>How will you provide and receive feedback?</a:t>
            </a:r>
          </a:p>
          <a:p>
            <a:pPr lvl="1"/>
            <a:r>
              <a:rPr lang="en-US" sz="2400" dirty="0"/>
              <a:t>Who is responsible for identifying topics?</a:t>
            </a:r>
          </a:p>
          <a:p>
            <a:pPr lvl="1"/>
            <a:r>
              <a:rPr lang="en-US" sz="2400" dirty="0"/>
              <a:t>What information is strictly confidential?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Intimidating!</a:t>
            </a:r>
          </a:p>
          <a:p>
            <a:r>
              <a:rPr lang="en-US" sz="2800" dirty="0"/>
              <a:t>Exciting!</a:t>
            </a:r>
          </a:p>
          <a:p>
            <a:r>
              <a:rPr lang="en-US" sz="2800" dirty="0"/>
              <a:t>Overwhelming!</a:t>
            </a:r>
          </a:p>
          <a:p>
            <a:r>
              <a:rPr lang="en-US" sz="2800" dirty="0"/>
              <a:t>Exhausting!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5CE4D-91CB-4F17-B1B0-A4C6156BE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752600"/>
            <a:ext cx="3287643" cy="49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1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Expect your mentee to come to the meeting with little to no preparation</a:t>
            </a:r>
          </a:p>
          <a:p>
            <a:pPr lvl="1"/>
            <a:r>
              <a:rPr lang="en-US" dirty="0"/>
              <a:t>How to find and succeed as a mentor (Tryon, White)</a:t>
            </a:r>
          </a:p>
          <a:p>
            <a:r>
              <a:rPr lang="en-US" sz="2800" dirty="0"/>
              <a:t>Prepare questions to facilitate conversation</a:t>
            </a:r>
          </a:p>
          <a:p>
            <a:r>
              <a:rPr lang="en-US" sz="2800" dirty="0"/>
              <a:t>Make it uncomfortable!</a:t>
            </a:r>
          </a:p>
          <a:p>
            <a:pPr lvl="1"/>
            <a:r>
              <a:rPr lang="en-US" dirty="0"/>
              <a:t>(But be supportive!)</a:t>
            </a:r>
          </a:p>
          <a:p>
            <a:r>
              <a:rPr lang="en-US" sz="2800" dirty="0"/>
              <a:t>Expect the best, but prepare for the “worst”</a:t>
            </a:r>
          </a:p>
        </p:txBody>
      </p:sp>
    </p:spTree>
    <p:extLst>
      <p:ext uri="{BB962C8B-B14F-4D97-AF65-F5344CB8AC3E}">
        <p14:creationId xmlns:p14="http://schemas.microsoft.com/office/powerpoint/2010/main" val="97465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Meeting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02" b="10902"/>
          <a:stretch>
            <a:fillRect/>
          </a:stretch>
        </p:blipFill>
        <p:spPr>
          <a:xfrm>
            <a:off x="2971800" y="3657600"/>
            <a:ext cx="4811689" cy="279846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752600"/>
            <a:ext cx="7315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Ice breaker</a:t>
            </a:r>
          </a:p>
          <a:p>
            <a:r>
              <a:rPr lang="en-US" sz="2800" dirty="0"/>
              <a:t>Identify what strengths you bring to the relationship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9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First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Come prepared!</a:t>
            </a:r>
          </a:p>
          <a:p>
            <a:pPr lvl="1"/>
            <a:r>
              <a:rPr lang="en-US" sz="2400" dirty="0"/>
              <a:t>What do you want to get out of our mentor/mentee relationship?</a:t>
            </a:r>
          </a:p>
          <a:p>
            <a:pPr lvl="1"/>
            <a:r>
              <a:rPr lang="en-US" sz="2400" dirty="0"/>
              <a:t>What are your career goals?</a:t>
            </a:r>
          </a:p>
          <a:p>
            <a:pPr lvl="1"/>
            <a:r>
              <a:rPr lang="en-US" sz="2400" dirty="0"/>
              <a:t>What are your strengths and weaknesses?</a:t>
            </a:r>
          </a:p>
          <a:p>
            <a:pPr lvl="1"/>
            <a:r>
              <a:rPr lang="en-US" sz="2400" dirty="0"/>
              <a:t>What can I help you accomplish today?</a:t>
            </a:r>
          </a:p>
          <a:p>
            <a:pPr lvl="1"/>
            <a:r>
              <a:rPr lang="en-US" sz="2400" dirty="0"/>
              <a:t>What excites you about your career/job/role?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0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Feedback to your Mentee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Determine your mutual comfort level with the type of feedback you want to provide</a:t>
            </a:r>
          </a:p>
          <a:p>
            <a:pPr lvl="1"/>
            <a:r>
              <a:rPr lang="en-US" sz="2400" dirty="0"/>
              <a:t>Compliment sandwich</a:t>
            </a:r>
          </a:p>
          <a:p>
            <a:pPr lvl="1"/>
            <a:r>
              <a:rPr lang="en-US" sz="2400" dirty="0"/>
              <a:t>Guidance</a:t>
            </a:r>
          </a:p>
          <a:p>
            <a:pPr lvl="1"/>
            <a:r>
              <a:rPr lang="en-US" sz="2400" dirty="0"/>
              <a:t>Factual</a:t>
            </a:r>
          </a:p>
          <a:p>
            <a:pPr lvl="1"/>
            <a:r>
              <a:rPr lang="en-US" sz="2400" dirty="0"/>
              <a:t>Short and sweet</a:t>
            </a:r>
          </a:p>
          <a:p>
            <a:pPr lvl="1"/>
            <a:r>
              <a:rPr lang="en-US" sz="2400" dirty="0"/>
              <a:t>Sampler platter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836" t="14005" r="18765" b="17281"/>
          <a:stretch/>
        </p:blipFill>
        <p:spPr>
          <a:xfrm>
            <a:off x="5471652" y="4055806"/>
            <a:ext cx="2227006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9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did it go?</a:t>
            </a:r>
          </a:p>
          <a:p>
            <a:r>
              <a:rPr lang="en-US" sz="2800" dirty="0"/>
              <a:t>What could you have done differently?</a:t>
            </a:r>
          </a:p>
          <a:p>
            <a:r>
              <a:rPr lang="en-US" sz="2800" dirty="0"/>
              <a:t>What if you disagree on a topic?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Extremes /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Learn to guide decisions, not make them</a:t>
            </a:r>
          </a:p>
          <a:p>
            <a:endParaRPr lang="en-US" sz="2800" dirty="0"/>
          </a:p>
          <a:p>
            <a:r>
              <a:rPr lang="en-US" sz="2800" dirty="0"/>
              <a:t>This takes practice!</a:t>
            </a:r>
          </a:p>
          <a:p>
            <a:endParaRPr lang="en-US" sz="2800" dirty="0"/>
          </a:p>
          <a:p>
            <a:r>
              <a:rPr lang="en-US" sz="2800" dirty="0"/>
              <a:t>“That’s a good question. </a:t>
            </a:r>
          </a:p>
          <a:p>
            <a:pPr marL="0" indent="0">
              <a:buNone/>
            </a:pPr>
            <a:r>
              <a:rPr lang="en-US" sz="2800" dirty="0"/>
              <a:t>      What would you do?”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64AA8-0183-434F-BD0F-BAEF64A4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4800600" y="2590800"/>
            <a:ext cx="2823968" cy="39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833D-14AC-4C82-B817-30231FBD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6CBC-AA62-4992-B9DF-9040F577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financial disclosures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986BF-BC28-4E59-B36A-2DAB6563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47B34-8883-4E8C-8663-A2B9CDEB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6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Takes a Village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Maybe you’re not the person who is going to be able to hit it home with the tough message.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Be the bigger person and search out someone who can provide this message.</a:t>
            </a:r>
          </a:p>
        </p:txBody>
      </p:sp>
    </p:spTree>
    <p:extLst>
      <p:ext uri="{BB962C8B-B14F-4D97-AF65-F5344CB8AC3E}">
        <p14:creationId xmlns:p14="http://schemas.microsoft.com/office/powerpoint/2010/main" val="2960520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all else fails</a:t>
            </a:r>
            <a:r>
              <a:rPr lang="is-IS" dirty="0"/>
              <a:t>….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9313"/>
            <a:ext cx="432601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they didn’t ask?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95" y="2109152"/>
            <a:ext cx="6196405" cy="38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3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v Role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are always a role model, whether you want to be or not. We all need good and bad role models in our life. Be the good one. Not the bad one.</a:t>
            </a:r>
          </a:p>
        </p:txBody>
      </p:sp>
    </p:spTree>
    <p:extLst>
      <p:ext uri="{BB962C8B-B14F-4D97-AF65-F5344CB8AC3E}">
        <p14:creationId xmlns:p14="http://schemas.microsoft.com/office/powerpoint/2010/main" val="59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092" r="-3092"/>
          <a:stretch/>
        </p:blipFill>
        <p:spPr>
          <a:xfrm>
            <a:off x="1441273" y="706918"/>
            <a:ext cx="6361926" cy="5571470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003" y="2698695"/>
            <a:ext cx="6965245" cy="1202485"/>
          </a:xfrm>
        </p:spPr>
        <p:txBody>
          <a:bodyPr/>
          <a:lstStyle/>
          <a:p>
            <a:r>
              <a:rPr lang="en-US" dirty="0"/>
              <a:t>Invisible Mentorship</a:t>
            </a:r>
          </a:p>
        </p:txBody>
      </p:sp>
    </p:spTree>
    <p:extLst>
      <p:ext uri="{BB962C8B-B14F-4D97-AF65-F5344CB8AC3E}">
        <p14:creationId xmlns:p14="http://schemas.microsoft.com/office/powerpoint/2010/main" val="16211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Invisible Mentorship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Suggest new opportunities</a:t>
            </a:r>
          </a:p>
          <a:p>
            <a:pPr lvl="1"/>
            <a:r>
              <a:rPr lang="en-US" sz="2400" dirty="0"/>
              <a:t>Leadership roles</a:t>
            </a:r>
          </a:p>
          <a:p>
            <a:pPr lvl="1"/>
            <a:r>
              <a:rPr lang="en-US" sz="2400" dirty="0"/>
              <a:t>Organizational involvement</a:t>
            </a:r>
          </a:p>
          <a:p>
            <a:pPr lvl="1"/>
            <a:r>
              <a:rPr lang="en-US" sz="2400" dirty="0" err="1"/>
              <a:t>Precepting</a:t>
            </a:r>
            <a:r>
              <a:rPr lang="en-US" sz="2400" dirty="0"/>
              <a:t> opportunities</a:t>
            </a:r>
          </a:p>
          <a:p>
            <a:pPr lvl="1"/>
            <a:r>
              <a:rPr lang="en-US" sz="2400" dirty="0"/>
              <a:t>Presenting opportunities</a:t>
            </a:r>
          </a:p>
          <a:p>
            <a:pPr lvl="1"/>
            <a:r>
              <a:rPr lang="en-US" sz="2400" dirty="0"/>
              <a:t>NETWORKING</a:t>
            </a:r>
          </a:p>
          <a:p>
            <a:endParaRPr lang="en-US" sz="2800" dirty="0"/>
          </a:p>
          <a:p>
            <a:r>
              <a:rPr lang="en-US" sz="2800" dirty="0"/>
              <a:t>Technicians</a:t>
            </a:r>
          </a:p>
          <a:p>
            <a:r>
              <a:rPr lang="en-US" sz="2800" dirty="0"/>
              <a:t>Residents</a:t>
            </a:r>
          </a:p>
          <a:p>
            <a:r>
              <a:rPr lang="en-US" sz="2800" dirty="0"/>
              <a:t>Colleagues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Long-Distance Mentorship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can work, too!</a:t>
            </a:r>
          </a:p>
          <a:p>
            <a:r>
              <a:rPr lang="en-US" sz="2800" dirty="0"/>
              <a:t>Reset your expectations</a:t>
            </a:r>
          </a:p>
          <a:p>
            <a:r>
              <a:rPr lang="en-US" sz="2800" dirty="0"/>
              <a:t>Evaluate technology opportunities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75288"/>
            <a:ext cx="3136430" cy="271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1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Usually, the communication simply sizzles out</a:t>
            </a:r>
          </a:p>
          <a:p>
            <a:r>
              <a:rPr lang="en-US" dirty="0"/>
              <a:t>Sometimes a formal break isn’t needed</a:t>
            </a:r>
          </a:p>
          <a:p>
            <a:r>
              <a:rPr lang="en-US" dirty="0"/>
              <a:t>We all grow up and move on</a:t>
            </a:r>
          </a:p>
          <a:p>
            <a:r>
              <a:rPr lang="en-US" dirty="0"/>
              <a:t>Sometimes we simply re-evaluate when and how we need mentors or mentees in our life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*Greatest Compliment* </a:t>
            </a:r>
          </a:p>
          <a:p>
            <a:pPr marL="0" indent="0">
              <a:buNone/>
            </a:pPr>
            <a:r>
              <a:rPr lang="en-US" dirty="0"/>
              <a:t>When a mentee surpasses the mentor and the mentor can no longer provide growth opportunities and guidance</a:t>
            </a:r>
          </a:p>
        </p:txBody>
      </p:sp>
    </p:spTree>
    <p:extLst>
      <p:ext uri="{BB962C8B-B14F-4D97-AF65-F5344CB8AC3E}">
        <p14:creationId xmlns:p14="http://schemas.microsoft.com/office/powerpoint/2010/main" val="1228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908" r="-35908"/>
          <a:stretch>
            <a:fillRect/>
          </a:stretch>
        </p:blipFill>
        <p:spPr>
          <a:xfrm>
            <a:off x="1496176" y="2698096"/>
            <a:ext cx="6196405" cy="3603812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9812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Emotional Bank Account has run dry</a:t>
            </a:r>
          </a:p>
        </p:txBody>
      </p:sp>
    </p:spTree>
    <p:extLst>
      <p:ext uri="{BB962C8B-B14F-4D97-AF65-F5344CB8AC3E}">
        <p14:creationId xmlns:p14="http://schemas.microsoft.com/office/powerpoint/2010/main" val="3156515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It Forward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03" b="8803"/>
          <a:stretch>
            <a:fillRect/>
          </a:stretch>
        </p:blipFill>
        <p:spPr>
          <a:xfrm>
            <a:off x="304800" y="1752600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42268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Differentiate between coach, mentor, and sponsor</a:t>
            </a:r>
          </a:p>
          <a:p>
            <a:r>
              <a:rPr lang="en-US" dirty="0"/>
              <a:t>Describe ground rules that set a mentor/mentee relationship up for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78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0" b="22863"/>
          <a:stretch/>
        </p:blipFill>
        <p:spPr>
          <a:xfrm>
            <a:off x="838200" y="1143000"/>
            <a:ext cx="6196405" cy="5214401"/>
          </a:xfrm>
        </p:spPr>
      </p:pic>
    </p:spTree>
    <p:extLst>
      <p:ext uri="{BB962C8B-B14F-4D97-AF65-F5344CB8AC3E}">
        <p14:creationId xmlns:p14="http://schemas.microsoft.com/office/powerpoint/2010/main" val="1964790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FEA0-3273-44B6-BA18-9EF4F4DA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2015-5D0D-49B6-A682-6B474D93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Match the following roles and definitions:</a:t>
            </a:r>
          </a:p>
          <a:p>
            <a:pPr marL="0" indent="0">
              <a:buNone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Coach			A. Talks about you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Mentor			B. Talks to you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Sponsor			C. Talks with you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CC76-FF81-468B-82C5-7342E27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5AB17-BE48-4E9D-835C-8D6FAA38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45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FEA0-3273-44B6-BA18-9EF4F4DA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2015-5D0D-49B6-A682-6B474D93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Match the following roles and definitions:</a:t>
            </a:r>
          </a:p>
          <a:p>
            <a:pPr marL="0" indent="0">
              <a:buNone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Coach			A. Talks about you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Mentor			B. Talks to you</a:t>
            </a:r>
          </a:p>
          <a:p>
            <a:pPr marL="457200" lvl="0" indent="-457200">
              <a:buAutoNum type="arabicPeriod"/>
            </a:pPr>
            <a:endParaRPr lang="en-US" dirty="0"/>
          </a:p>
          <a:p>
            <a:pPr marL="457200" lvl="0" indent="-457200">
              <a:buAutoNum type="arabicPeriod"/>
            </a:pPr>
            <a:r>
              <a:rPr lang="en-US" dirty="0"/>
              <a:t>Sponsor			C. Talks with you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DCC76-FF81-468B-82C5-7342E27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5AB17-BE48-4E9D-835C-8D6FAA38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AC0AAB-56FC-456D-9BA1-9BC1E4662ED4}"/>
              </a:ext>
            </a:extLst>
          </p:cNvPr>
          <p:cNvCxnSpPr/>
          <p:nvPr/>
        </p:nvCxnSpPr>
        <p:spPr>
          <a:xfrm>
            <a:off x="1981200" y="2819400"/>
            <a:ext cx="2057400" cy="9144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A2B6D7-4298-4035-A8AF-4B213C90D5F1}"/>
              </a:ext>
            </a:extLst>
          </p:cNvPr>
          <p:cNvCxnSpPr/>
          <p:nvPr/>
        </p:nvCxnSpPr>
        <p:spPr>
          <a:xfrm>
            <a:off x="1981200" y="3733800"/>
            <a:ext cx="2057400" cy="9144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ED0E46-E8EE-42FD-AAC1-403A7D28BE7B}"/>
              </a:ext>
            </a:extLst>
          </p:cNvPr>
          <p:cNvCxnSpPr>
            <a:cxnSpLocks/>
          </p:cNvCxnSpPr>
          <p:nvPr/>
        </p:nvCxnSpPr>
        <p:spPr>
          <a:xfrm flipV="1">
            <a:off x="2209800" y="2819400"/>
            <a:ext cx="1828800" cy="1828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7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CACF-0128-4AF1-AC45-6CC3E8A9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9E55-ACDB-4127-8AC9-5F011E41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are suggested ground rules for mentor/mentee relationship?</a:t>
            </a:r>
          </a:p>
          <a:p>
            <a:pPr mar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a scheduled time and place for recurring meetings.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boundaries for what you will and will not discuss related to personal events.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boundaries for confidentiality.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Brainstorm discussion topics for future meetings.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B9DE-BD28-42E4-8E36-326BB74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B2F84-CDE7-4929-9514-2FA1347B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6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CACF-0128-4AF1-AC45-6CC3E8A9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9E55-ACDB-4127-8AC9-5F011E41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are suggested ground rules for mentor/mentee relationship?</a:t>
            </a:r>
          </a:p>
          <a:p>
            <a:pPr mar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a scheduled time and place for recurring meetings.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boundaries for what you will and will not discuss related to personal events.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Set boundaries for confidentiality.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dirty="0"/>
              <a:t>Brainstorm discussion topics for future meetings.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All of the above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B9DE-BD28-42E4-8E36-326BB74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B2F84-CDE7-4929-9514-2FA1347B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9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White SJ, Tryon JE. How to find and succeed as a mentor. Am J Health-</a:t>
            </a:r>
            <a:r>
              <a:rPr lang="en-US" dirty="0" err="1"/>
              <a:t>Syst</a:t>
            </a:r>
            <a:r>
              <a:rPr lang="en-US" dirty="0"/>
              <a:t> Pharm. 2007; 64:1258-9.</a:t>
            </a:r>
          </a:p>
          <a:p>
            <a:r>
              <a:rPr lang="en-US" dirty="0"/>
              <a:t>Tryon JE. Mentors – A gift. In: Letters from Rising Pharmacy Stars: Advice on Creating and Advancing Your Career in a Changing Profession. Cantrell SA, White SJ, ed. American Society of Health-System Pharmacists. 2017.</a:t>
            </a:r>
          </a:p>
          <a:p>
            <a:r>
              <a:rPr lang="en-US" dirty="0" err="1"/>
              <a:t>DeCoske</a:t>
            </a:r>
            <a:r>
              <a:rPr lang="en-US" dirty="0"/>
              <a:t> MA, Tryon JE, White SJ, ed. The Pharmacy Leadership Field Guide: Cases and advice for everyday situations. American Society of Health-System Pharmacists.  2011.</a:t>
            </a:r>
          </a:p>
        </p:txBody>
      </p:sp>
    </p:spTree>
    <p:extLst>
      <p:ext uri="{BB962C8B-B14F-4D97-AF65-F5344CB8AC3E}">
        <p14:creationId xmlns:p14="http://schemas.microsoft.com/office/powerpoint/2010/main" val="119589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04" r="5604"/>
          <a:stretch>
            <a:fillRect/>
          </a:stretch>
        </p:blipFill>
        <p:spPr>
          <a:xfrm>
            <a:off x="304800" y="1828800"/>
            <a:ext cx="7315200" cy="4572000"/>
          </a:xfrm>
        </p:spPr>
      </p:pic>
    </p:spTree>
    <p:extLst>
      <p:ext uri="{BB962C8B-B14F-4D97-AF65-F5344CB8AC3E}">
        <p14:creationId xmlns:p14="http://schemas.microsoft.com/office/powerpoint/2010/main" val="201164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3BAE-EF22-40E3-9AB7-9C67D6D8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know?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52C8-D725-4767-98DB-92577F73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4544-0CFC-47DB-9EE7-CA32C9F9E27D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C1A85-BFD2-4EE4-AB1B-0D09EC75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5CDAE-95F9-40E1-A605-35550B9ECC60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E1261D-8DCF-416B-BAB1-924E223A6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981200"/>
            <a:ext cx="533728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752600"/>
            <a:ext cx="42672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“Wise Advisor” – </a:t>
            </a:r>
            <a:r>
              <a:rPr lang="en-US" dirty="0" err="1"/>
              <a:t>Dictionary.com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“1. a friend of Odysseus entrusted with the education of Odysseus' son </a:t>
            </a:r>
            <a:r>
              <a:rPr lang="en-US"/>
              <a:t>Telemachus                        2</a:t>
            </a:r>
            <a:r>
              <a:rPr lang="en-US" dirty="0"/>
              <a:t>. trusted counselor or guide, tutor, coach” – Merriam-Webster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l="5614" r="5614"/>
          <a:stretch>
            <a:fillRect/>
          </a:stretch>
        </p:blipFill>
        <p:spPr>
          <a:xfrm>
            <a:off x="4663440" y="2119313"/>
            <a:ext cx="3200400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3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Coach/Mentor/Sponsor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Coach – Tells you what to do and how to do it</a:t>
            </a:r>
          </a:p>
          <a:p>
            <a:pPr lvl="1"/>
            <a:r>
              <a:rPr lang="en-US" dirty="0"/>
              <a:t>Talks at you</a:t>
            </a:r>
          </a:p>
          <a:p>
            <a:endParaRPr lang="en-US" dirty="0"/>
          </a:p>
          <a:p>
            <a:r>
              <a:rPr lang="en-US" dirty="0"/>
              <a:t>Mentor – Shows you what it takes to be successful and helps you find your way there</a:t>
            </a:r>
          </a:p>
          <a:p>
            <a:pPr lvl="1"/>
            <a:r>
              <a:rPr lang="en-US" dirty="0"/>
              <a:t>Talks with you</a:t>
            </a:r>
          </a:p>
          <a:p>
            <a:pPr lvl="1"/>
            <a:endParaRPr lang="en-US" dirty="0"/>
          </a:p>
          <a:p>
            <a:r>
              <a:rPr lang="en-US" dirty="0"/>
              <a:t>Sponsor – Tells others what you have accomplished to promote you</a:t>
            </a:r>
          </a:p>
          <a:p>
            <a:pPr lvl="1"/>
            <a:r>
              <a:rPr lang="en-US" dirty="0"/>
              <a:t>Talks about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7231712" cy="137571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“Mentorship</a:t>
            </a:r>
            <a:r>
              <a:rPr lang="en-US" dirty="0"/>
              <a:t> is a personal developmental relationship in which a more experienced or knowledgeable person helps to guide a less experienced or less knowledgeable person. The mentor may be older or younger, but have a certain area of expertise. It is a learning and development partnership between someone with vast experience and someone who wants to learn.” - Wikipedia</a:t>
            </a:r>
          </a:p>
        </p:txBody>
      </p:sp>
    </p:spTree>
    <p:extLst>
      <p:ext uri="{BB962C8B-B14F-4D97-AF65-F5344CB8AC3E}">
        <p14:creationId xmlns:p14="http://schemas.microsoft.com/office/powerpoint/2010/main" val="124452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a Successful Mentor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A26BC1-21A5-4E7D-8613-CAB1084D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7" y="1795272"/>
            <a:ext cx="6958013" cy="44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171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a Successful Mentor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DA41F-67AF-40F5-B753-644A0F1D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Yoda</a:t>
            </a:r>
          </a:p>
          <a:p>
            <a:r>
              <a:rPr lang="en-US" dirty="0"/>
              <a:t>Karate Kid</a:t>
            </a:r>
          </a:p>
          <a:p>
            <a:r>
              <a:rPr lang="en-US" dirty="0"/>
              <a:t>Oprah</a:t>
            </a:r>
          </a:p>
          <a:p>
            <a:r>
              <a:rPr lang="en-US" dirty="0"/>
              <a:t>Ellen</a:t>
            </a:r>
          </a:p>
          <a:p>
            <a:r>
              <a:rPr lang="en-US" dirty="0"/>
              <a:t>My boss</a:t>
            </a:r>
          </a:p>
          <a:p>
            <a:r>
              <a:rPr lang="en-US" dirty="0"/>
              <a:t>My colleague</a:t>
            </a:r>
          </a:p>
          <a:p>
            <a:r>
              <a:rPr lang="en-US" dirty="0"/>
              <a:t>My Mom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91D3B-F94E-4654-9FA8-D5899E3A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12" y="3124200"/>
            <a:ext cx="4289287" cy="3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4232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Health Sys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</TotalTime>
  <Words>1003</Words>
  <Application>Microsoft Office PowerPoint</Application>
  <PresentationFormat>On-screen Show (4:3)</PresentationFormat>
  <Paragraphs>180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Brush Script MT</vt:lpstr>
      <vt:lpstr>Calibri</vt:lpstr>
      <vt:lpstr>Garamond</vt:lpstr>
      <vt:lpstr>Health System</vt:lpstr>
      <vt:lpstr>How to Be a Mentor Lessons from both sides of the coffee table</vt:lpstr>
      <vt:lpstr>Disclosure</vt:lpstr>
      <vt:lpstr>Objectives</vt:lpstr>
      <vt:lpstr>What do I know?</vt:lpstr>
      <vt:lpstr>Mentor</vt:lpstr>
      <vt:lpstr>Coach/Mentor/Sponsor</vt:lpstr>
      <vt:lpstr>Mentorship</vt:lpstr>
      <vt:lpstr>Characteristics of a Successful Mentor</vt:lpstr>
      <vt:lpstr>Characteristics of a Successful Mentor</vt:lpstr>
      <vt:lpstr>Characteristics of a Successful Mentor</vt:lpstr>
      <vt:lpstr>Characteristics of a Successful Mentor</vt:lpstr>
      <vt:lpstr>Developing a Formal Mentor/Mentee Relationship</vt:lpstr>
      <vt:lpstr>Your First Meeting</vt:lpstr>
      <vt:lpstr>Your First Meeting</vt:lpstr>
      <vt:lpstr>Your First Meeting</vt:lpstr>
      <vt:lpstr>Your First Meeting</vt:lpstr>
      <vt:lpstr>Providing Feedback to your Mentee</vt:lpstr>
      <vt:lpstr>Determine Next Steps</vt:lpstr>
      <vt:lpstr>Performance Extremes / Expectations</vt:lpstr>
      <vt:lpstr>It Takes a Village</vt:lpstr>
      <vt:lpstr>When all else fails….</vt:lpstr>
      <vt:lpstr>What if they didn’t ask?</vt:lpstr>
      <vt:lpstr>Mentor v Role Model</vt:lpstr>
      <vt:lpstr>Invisible Mentorship</vt:lpstr>
      <vt:lpstr>Invisible Mentorship</vt:lpstr>
      <vt:lpstr>Long-Distance Mentorship</vt:lpstr>
      <vt:lpstr>Breaking Up</vt:lpstr>
      <vt:lpstr>Breaking Up</vt:lpstr>
      <vt:lpstr>Pay It Forward</vt:lpstr>
      <vt:lpstr>PowerPoint Presentation</vt:lpstr>
      <vt:lpstr>Assessment Question #1</vt:lpstr>
      <vt:lpstr>Assessment Question #1</vt:lpstr>
      <vt:lpstr>Assessment Question #2</vt:lpstr>
      <vt:lpstr>Assessment Question #2</vt:lpstr>
      <vt:lpstr>References</vt:lpstr>
      <vt:lpstr>Questions?</vt:lpstr>
    </vt:vector>
  </TitlesOfParts>
  <Company>University of Kansas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 and Chill: Building a successful mentor/mentee relationship</dc:title>
  <dc:creator>Katherine Miller</dc:creator>
  <cp:lastModifiedBy>Katherine Miller</cp:lastModifiedBy>
  <cp:revision>11</cp:revision>
  <cp:lastPrinted>2016-12-30T17:09:45Z</cp:lastPrinted>
  <dcterms:created xsi:type="dcterms:W3CDTF">2017-03-12T21:44:14Z</dcterms:created>
  <dcterms:modified xsi:type="dcterms:W3CDTF">2019-09-19T01:35:49Z</dcterms:modified>
</cp:coreProperties>
</file>