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Bilhimer" initials="MB" lastIdx="5" clrIdx="0">
    <p:extLst>
      <p:ext uri="{19B8F6BF-5375-455C-9EA6-DF929625EA0E}">
        <p15:presenceInfo xmlns:p15="http://schemas.microsoft.com/office/powerpoint/2012/main" userId="S-1-5-21-1098913928-1544825193-1214631730-523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A2"/>
    <a:srgbClr val="194E99"/>
    <a:srgbClr val="14468C"/>
    <a:srgbClr val="154589"/>
    <a:srgbClr val="0449AF"/>
    <a:srgbClr val="194A8F"/>
    <a:srgbClr val="1746A4"/>
    <a:srgbClr val="1B4DA2"/>
    <a:srgbClr val="1A4DAC"/>
    <a:srgbClr val="204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7" autoAdjust="0"/>
    <p:restoredTop sz="94662"/>
  </p:normalViewPr>
  <p:slideViewPr>
    <p:cSldViewPr snapToGrid="0" snapToObjects="1">
      <p:cViewPr varScale="1">
        <p:scale>
          <a:sx n="76" d="100"/>
          <a:sy n="76" d="100"/>
        </p:scale>
        <p:origin x="20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413-4481-364B-A98F-C09FD2850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F0638-214C-3A4B-B5A6-CC5AEF665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5523-719D-CE44-9F3B-79E58A23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7A4F-6BE4-CE4A-8DE8-4495E46E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BAA0-FF50-2846-97E2-5DCA5B33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50E4-5960-7B44-9D64-8D0B9B55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60082-BCA3-1142-A183-C05BF9613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39431-1FD5-B44F-85F7-63B0A271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BF9D1-D4B2-2C44-A5B7-FEC70125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1622A-DBD2-554F-8231-B73E18C4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06D43-B6BB-E342-BF48-1F1F597D8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AF30-D8F1-D248-966D-A69EC2967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2672B-7EB9-C249-A4AE-D7E74C25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08B27-DE65-DD44-8463-6D1FE442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D4281-F51E-604A-A59C-BFD78B15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760E-7878-5F4A-849F-ADE62746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F94C-DD51-C54A-A114-63DBAE40E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846F-0369-104C-9B9E-51BC17B9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85245-C972-2541-A3F3-64FD877F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B2F61-7CF7-0C43-8C42-2E655093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7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50FD-4223-004F-9929-4DEE75F3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AD090-3322-2649-BC9D-60F8F4DE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2B374-2A28-6748-9366-7F18678D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DF5F4-D6E8-5C4E-9560-A1CBE36E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C12AD-5AA4-EE42-9E11-84EF4DDA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A3D3-D848-6541-A8AC-AFCF0EBE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C851-BE6A-1F4F-B482-D0FF71F4C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1797E-492D-D749-9018-C9D97D596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1FAE2-4D4D-7F46-8948-B5BD97E9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6C2B7-675B-6841-8EDA-C86A6AF4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15DF8-C5AE-2F4A-8824-4653421A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33E5-4860-4C4B-AC6A-EBB2A82C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7FE3-85F5-124D-8696-D7612087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0DAA2-E453-1C40-876F-47A975370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359FA-BF4B-5D4F-A046-C763D2666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34B77-6A1B-F245-BCC1-643679415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F35BF-D600-F642-92E5-6DAE0110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A84F3-C7F7-BF49-BADF-3E86CB55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DC288-D27E-6A46-A7C3-E7B16358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13C3-0036-4E40-85D7-D1A84040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C0135-9F44-CF4D-AF61-E78D97A2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7BDD7-A2FF-E049-999E-F085B926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0EF8E-22AD-D842-97F8-D48C5EF0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9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44FC0-C01C-AE4E-B122-1D3F04CF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5DD24-14F0-D74F-B5C7-237EF216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2DB9D-A84F-E242-A6F1-5629B767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06E2-8048-7E4D-9F18-90B32370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F606-9083-AD41-96BE-B240921F7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ED581-3233-A640-93B3-AC4FF6615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EE096-273D-114A-A59D-373B4B9F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C0648-E3E0-DF40-9D11-00ECC35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4522B-63AA-7B41-A68B-1B645AB4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0C0D-55D6-0F44-B0CF-A2FE27BF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C288B-162A-6542-BCB2-F9CB8C365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ED6BD-DBDB-1B4D-8A12-5A8F3D5FA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0DBBB-6D49-8643-9B57-C977C2AF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0784C-448A-1449-9590-0013CC19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F9A1-C491-4B48-ADEC-6A2B1C9C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35C43-DF00-494B-84E3-1A4A023C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EECEB-A0B2-334B-A9B0-3C6E6889C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99AA-F851-A347-BA3B-EE05987D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2739-43E0-1D45-AE6C-4E02D2CB9F65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CD6DB-15C2-3F4F-B8FB-F325F61E1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2DFD5-292D-7447-8895-85ADB354A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D379-4CEC-5542-B200-E7DEC7A4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9AE5070-2023-BF4E-BF98-796C95AB0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" y="6013075"/>
            <a:ext cx="1765005" cy="8427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7553CC0-06DE-314F-88B5-5FAAF6F78C66}"/>
              </a:ext>
            </a:extLst>
          </p:cNvPr>
          <p:cNvSpPr/>
          <p:nvPr/>
        </p:nvSpPr>
        <p:spPr>
          <a:xfrm>
            <a:off x="0" y="-14525"/>
            <a:ext cx="12192000" cy="1203879"/>
          </a:xfrm>
          <a:prstGeom prst="rect">
            <a:avLst/>
          </a:prstGeom>
          <a:solidFill>
            <a:srgbClr val="014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54C45-F049-B74E-BCC2-07B87878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90" y="0"/>
            <a:ext cx="10281204" cy="8826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Intravenous Hydromorphone Prescribing Patterns in a Community Hospital Emergency Department: an Assessment for Opioid Stewardship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831F2-7B8B-794E-A74A-D1DAD24E60BA}"/>
              </a:ext>
            </a:extLst>
          </p:cNvPr>
          <p:cNvSpPr txBox="1"/>
          <p:nvPr/>
        </p:nvSpPr>
        <p:spPr>
          <a:xfrm>
            <a:off x="215150" y="3972777"/>
            <a:ext cx="3684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Tx/>
            </a:pPr>
            <a:r>
              <a:rPr lang="en-US" sz="900" u="sng" dirty="0"/>
              <a:t>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Retrospective, single center, electronic medical record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29 bed ED, ~ 40,000 annual visits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Encounters occurred August 2020 to February 2021</a:t>
            </a:r>
          </a:p>
          <a:p>
            <a:pPr>
              <a:spcBef>
                <a:spcPts val="0"/>
              </a:spcBef>
              <a:buClrTx/>
            </a:pPr>
            <a:r>
              <a:rPr lang="en-US" sz="900" u="sng" dirty="0"/>
              <a:t>Inclusion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Patients who visited the ED during the study period and received at least 1 dose of IV hydromorphone</a:t>
            </a:r>
          </a:p>
          <a:p>
            <a:pPr>
              <a:spcBef>
                <a:spcPts val="0"/>
              </a:spcBef>
              <a:buClrTx/>
            </a:pPr>
            <a:r>
              <a:rPr lang="en-US" sz="900" u="sng" dirty="0"/>
              <a:t>Exclusion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Patient was admitted or transferred to another hospital following ED visit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IV hydromorphone used for end-of-life or comfort care</a:t>
            </a:r>
          </a:p>
          <a:p>
            <a:r>
              <a:rPr lang="en-US" sz="900" u="sng" dirty="0"/>
              <a:t>Statistical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Chi square statistics were performed using an online calculator on Social Science Statistics, alpha set at 0.05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B7914-D5EB-EC4F-8AB1-230656AD5574}"/>
              </a:ext>
            </a:extLst>
          </p:cNvPr>
          <p:cNvSpPr txBox="1"/>
          <p:nvPr/>
        </p:nvSpPr>
        <p:spPr>
          <a:xfrm>
            <a:off x="8341182" y="1666610"/>
            <a:ext cx="36844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When ordered, IV hydromorphone was the first line treatment in most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Disparities in prescribing habits among ED providers have been identified, illustrating potential need for improvement in opioid prescribing habits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Patients with morphine and fentanyl allergies were significantly more likely to be given hydromorphone first line, which may be appropriate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Patients with repeat visits were not more likely to be prescribed hydromorphone first 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B194C8-F7FA-7D40-9AF0-C51B9985E02B}"/>
              </a:ext>
            </a:extLst>
          </p:cNvPr>
          <p:cNvSpPr txBox="1"/>
          <p:nvPr/>
        </p:nvSpPr>
        <p:spPr>
          <a:xfrm>
            <a:off x="215153" y="1387977"/>
            <a:ext cx="3684494" cy="284692"/>
          </a:xfrm>
          <a:prstGeom prst="rect">
            <a:avLst/>
          </a:prstGeom>
          <a:solidFill>
            <a:srgbClr val="0142A2"/>
          </a:solidFill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C94C195B-88B0-BC47-B74A-DC4785A5968D}"/>
              </a:ext>
            </a:extLst>
          </p:cNvPr>
          <p:cNvSpPr txBox="1">
            <a:spLocks/>
          </p:cNvSpPr>
          <p:nvPr/>
        </p:nvSpPr>
        <p:spPr>
          <a:xfrm>
            <a:off x="2369921" y="753790"/>
            <a:ext cx="6839614" cy="450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en-US" sz="1900" b="0" dirty="0">
                <a:solidFill>
                  <a:schemeClr val="bg1"/>
                </a:solidFill>
                <a:latin typeface="+mn-lt"/>
              </a:rPr>
              <a:t>Emily Nicholson, PharmD Candidate 2021, Matt Bilhimer, PharmD, BCPS</a:t>
            </a:r>
            <a:endParaRPr lang="en-US" sz="1900" b="0" baseline="30000" dirty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200"/>
              </a:spcAft>
            </a:pPr>
            <a:r>
              <a:rPr lang="en-US" sz="1400" b="0" dirty="0">
                <a:solidFill>
                  <a:schemeClr val="bg1"/>
                </a:solidFill>
                <a:latin typeface="+mn-lt"/>
              </a:rPr>
              <a:t>University of Kansas School of Pharmacy, Lawrence, KS; Olathe Medical Center, Olathe, 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1BA478-64CD-1246-AB72-5A32A75E4CD0}"/>
              </a:ext>
            </a:extLst>
          </p:cNvPr>
          <p:cNvSpPr txBox="1"/>
          <p:nvPr/>
        </p:nvSpPr>
        <p:spPr>
          <a:xfrm>
            <a:off x="215151" y="1681132"/>
            <a:ext cx="36844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of 2017 the US department of Health and Human Services declared the Opioid Crisis a public health emergency</a:t>
            </a:r>
            <a:r>
              <a:rPr lang="en-US" alt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making opioid stewardship the responsibility of all involved in the prescribing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Acute pain is a common problem in the emergency department (ED). In some cases, pain has been identified as the chief complaint in upwards of 50% of all ED visits</a:t>
            </a:r>
            <a:r>
              <a:rPr lang="en-US" alt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treatments include non-steroidal anti-inflammatory</a:t>
            </a:r>
            <a:r>
              <a:rPr lang="en-US" altLang="en-US" sz="900" dirty="0"/>
              <a:t> </a:t>
            </a: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drugs (NSAIDs), muscle relaxants, anxiolytics, and opioids</a:t>
            </a:r>
          </a:p>
          <a:p>
            <a:endParaRPr lang="en-US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39E19B-0AEC-7649-A478-E462EFE992A7}"/>
              </a:ext>
            </a:extLst>
          </p:cNvPr>
          <p:cNvSpPr txBox="1"/>
          <p:nvPr/>
        </p:nvSpPr>
        <p:spPr>
          <a:xfrm>
            <a:off x="215152" y="2878922"/>
            <a:ext cx="3684494" cy="284692"/>
          </a:xfrm>
          <a:prstGeom prst="rect">
            <a:avLst/>
          </a:prstGeom>
          <a:solidFill>
            <a:srgbClr val="0142A2"/>
          </a:solidFill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A7F2F8-D54B-A44A-8F67-DD78B631A43E}"/>
              </a:ext>
            </a:extLst>
          </p:cNvPr>
          <p:cNvSpPr txBox="1"/>
          <p:nvPr/>
        </p:nvSpPr>
        <p:spPr>
          <a:xfrm>
            <a:off x="215151" y="3168837"/>
            <a:ext cx="36844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prescribing patterns of the opioid hydromorphone ordered intravenously (IV) in the 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Identify potential opportunities for opioid stewardship in the ED</a:t>
            </a:r>
            <a:endParaRPr lang="en-US" sz="9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29C243-61AF-D646-8DBA-ADF896047FC0}"/>
              </a:ext>
            </a:extLst>
          </p:cNvPr>
          <p:cNvSpPr txBox="1"/>
          <p:nvPr/>
        </p:nvSpPr>
        <p:spPr>
          <a:xfrm>
            <a:off x="215152" y="3688085"/>
            <a:ext cx="3684494" cy="284692"/>
          </a:xfrm>
          <a:prstGeom prst="rect">
            <a:avLst/>
          </a:prstGeom>
          <a:solidFill>
            <a:srgbClr val="0142A2"/>
          </a:solidFill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F76C39-208E-9040-8E4C-62FE62903B69}"/>
              </a:ext>
            </a:extLst>
          </p:cNvPr>
          <p:cNvSpPr txBox="1"/>
          <p:nvPr/>
        </p:nvSpPr>
        <p:spPr>
          <a:xfrm>
            <a:off x="8386348" y="5503799"/>
            <a:ext cx="3684494" cy="284692"/>
          </a:xfrm>
          <a:prstGeom prst="rect">
            <a:avLst/>
          </a:prstGeom>
          <a:solidFill>
            <a:srgbClr val="0142A2"/>
          </a:solidFill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84BBD9-3E8A-6749-A983-B88D6087839F}"/>
              </a:ext>
            </a:extLst>
          </p:cNvPr>
          <p:cNvSpPr txBox="1"/>
          <p:nvPr/>
        </p:nvSpPr>
        <p:spPr>
          <a:xfrm>
            <a:off x="8364589" y="4695163"/>
            <a:ext cx="3706253" cy="284692"/>
          </a:xfrm>
          <a:prstGeom prst="rect">
            <a:avLst/>
          </a:prstGeom>
          <a:solidFill>
            <a:srgbClr val="0142A2"/>
          </a:solidFill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AUTHORS’ DISCLOSURES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CFE4B9-2FA3-B442-A06C-CC1D9131200D}"/>
              </a:ext>
            </a:extLst>
          </p:cNvPr>
          <p:cNvSpPr txBox="1"/>
          <p:nvPr/>
        </p:nvSpPr>
        <p:spPr>
          <a:xfrm>
            <a:off x="8369329" y="4990496"/>
            <a:ext cx="3662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authors have nothing to disclose concerning possible financial or personal relationships with commercial entities that may have a direct or  indirect interested in the subject matter. </a:t>
            </a:r>
            <a:endParaRPr lang="en-US" sz="900" dirty="0">
              <a:effectLst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FC012B-01C2-B74E-9CA9-4F6ED5568A7C}"/>
              </a:ext>
            </a:extLst>
          </p:cNvPr>
          <p:cNvSpPr txBox="1"/>
          <p:nvPr/>
        </p:nvSpPr>
        <p:spPr>
          <a:xfrm>
            <a:off x="8342497" y="3634127"/>
            <a:ext cx="3684494" cy="284692"/>
          </a:xfrm>
          <a:prstGeom prst="rect">
            <a:avLst/>
          </a:prstGeom>
          <a:solidFill>
            <a:srgbClr val="0142A2"/>
          </a:solidFill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B41D10-CC0C-BE47-B243-455644692E51}"/>
              </a:ext>
            </a:extLst>
          </p:cNvPr>
          <p:cNvSpPr txBox="1"/>
          <p:nvPr/>
        </p:nvSpPr>
        <p:spPr>
          <a:xfrm>
            <a:off x="8341844" y="3915382"/>
            <a:ext cx="36844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Opportunities to improve prescribing habits at the Olathe Medical Center ED were identified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Potential initiatives to address current patterns include physician and nursing education and order set modifications that emphasize  use of alternative analgesic agents (e.g. ketamine, local anesthetics, NSAIDs)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66BC30-F787-9A4D-9DD8-B128B0CE423E}"/>
              </a:ext>
            </a:extLst>
          </p:cNvPr>
          <p:cNvSpPr txBox="1"/>
          <p:nvPr/>
        </p:nvSpPr>
        <p:spPr>
          <a:xfrm>
            <a:off x="8390042" y="5793134"/>
            <a:ext cx="368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/>
              <a:t>US Department of Health and Human Services. National Opioid Crisis Help and Resources. Accessed March 23, 2021. https://www.hhs.gov/opioids/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Cordell WH, Keene KK, Giles BK, Jones JB, Jones JH, Brizendine EJ. The high prevalence of pain in emergency medical care. </a:t>
            </a:r>
            <a:r>
              <a:rPr lang="en-US" sz="800" i="1" dirty="0"/>
              <a:t>Am J Emerg Med</a:t>
            </a:r>
            <a:r>
              <a:rPr lang="en-US" sz="800" dirty="0"/>
              <a:t>. 2002;20(3):165-169.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60984"/>
              </p:ext>
            </p:extLst>
          </p:nvPr>
        </p:nvGraphicFramePr>
        <p:xfrm>
          <a:off x="4208250" y="2218071"/>
          <a:ext cx="1784984" cy="1889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24662">
                  <a:extLst>
                    <a:ext uri="{9D8B030D-6E8A-4147-A177-3AD203B41FA5}">
                      <a16:colId xmlns:a16="http://schemas.microsoft.com/office/drawing/2014/main" val="1982627326"/>
                    </a:ext>
                  </a:extLst>
                </a:gridCol>
                <a:gridCol w="760322">
                  <a:extLst>
                    <a:ext uri="{9D8B030D-6E8A-4147-A177-3AD203B41FA5}">
                      <a16:colId xmlns:a16="http://schemas.microsoft.com/office/drawing/2014/main" val="1873538258"/>
                    </a:ext>
                  </a:extLst>
                </a:gridCol>
              </a:tblGrid>
              <a:tr h="2308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Pain</a:t>
                      </a:r>
                      <a:r>
                        <a:rPr lang="en-US" sz="1300" baseline="0" dirty="0"/>
                        <a:t> Origin (n, %)</a:t>
                      </a:r>
                      <a:endParaRPr 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65334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Abdomen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103 (46.6)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24131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Musculoskeletal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37 (16.7)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611214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29 (13.1)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47154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26 (11.8)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22195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Chest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15 (6.8)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521739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</a:t>
                      </a:r>
                      <a:r>
                        <a:rPr lang="en-US" sz="900" baseline="0" dirty="0"/>
                        <a:t> (3.2)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69712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Sickle Cell 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</a:t>
                      </a:r>
                      <a:r>
                        <a:rPr lang="en-US" sz="900" baseline="0" dirty="0"/>
                        <a:t> (1.8)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44882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08905" y="1671694"/>
            <a:ext cx="38230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221</a:t>
            </a:r>
            <a:r>
              <a:rPr lang="en-US" sz="1000" dirty="0"/>
              <a:t> encounters among 204 total patients were evaluated during the study period identified in initial 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Average patient age: 47.9 +/- 11.8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1824" y="4111692"/>
            <a:ext cx="20842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67% (149)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0225" y="3963916"/>
            <a:ext cx="16115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Proportion of Encounters with IV hydromorphone as first line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153264" y="4178911"/>
            <a:ext cx="610649" cy="567095"/>
          </a:xfrm>
          <a:prstGeom prst="rightArrow">
            <a:avLst/>
          </a:prstGeom>
          <a:solidFill>
            <a:srgbClr val="014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81825" y="4921344"/>
            <a:ext cx="20842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60% (133)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6153264" y="4984763"/>
            <a:ext cx="610649" cy="567095"/>
          </a:xfrm>
          <a:prstGeom prst="rightArrow">
            <a:avLst/>
          </a:prstGeom>
          <a:solidFill>
            <a:srgbClr val="014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44562" y="4872080"/>
            <a:ext cx="159685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Proportion of encounters with </a:t>
            </a:r>
            <a:r>
              <a:rPr lang="en-US" sz="1350" dirty="0">
                <a:solidFill>
                  <a:srgbClr val="C00000"/>
                </a:solidFill>
              </a:rPr>
              <a:t>NO</a:t>
            </a:r>
            <a:r>
              <a:rPr lang="en-US" sz="1350" dirty="0"/>
              <a:t> morphine or fentanyl allergy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71192" y="5703254"/>
            <a:ext cx="478971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Physicians more likely to prescribe outpatient opioids than Mid Level providers X</a:t>
            </a:r>
            <a:r>
              <a:rPr lang="en-US" sz="1000" baseline="30000" dirty="0"/>
              <a:t>2 </a:t>
            </a:r>
            <a:r>
              <a:rPr lang="en-US" sz="1000" dirty="0"/>
              <a:t>(1, 93)= 9.13, p=.002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Those that prescribed hydromorphone first line in &gt;50% of encounters (10/20 providers) evaluated were even more likely to prescribe hydromorphone first line in ≥75% of encounters (8/10)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Repeat visitors were not more likely to be given IV hydromorphone first 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Increasing initial pain scores was not associated with first line IV hydromorphone</a:t>
            </a:r>
          </a:p>
          <a:p>
            <a:endParaRPr lang="en-US" sz="900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75902"/>
              </p:ext>
            </p:extLst>
          </p:nvPr>
        </p:nvGraphicFramePr>
        <p:xfrm>
          <a:off x="6246940" y="2220580"/>
          <a:ext cx="1784984" cy="1432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24662">
                  <a:extLst>
                    <a:ext uri="{9D8B030D-6E8A-4147-A177-3AD203B41FA5}">
                      <a16:colId xmlns:a16="http://schemas.microsoft.com/office/drawing/2014/main" val="1982627326"/>
                    </a:ext>
                  </a:extLst>
                </a:gridCol>
                <a:gridCol w="760322">
                  <a:extLst>
                    <a:ext uri="{9D8B030D-6E8A-4147-A177-3AD203B41FA5}">
                      <a16:colId xmlns:a16="http://schemas.microsoft.com/office/drawing/2014/main" val="1873538258"/>
                    </a:ext>
                  </a:extLst>
                </a:gridCol>
              </a:tblGrid>
              <a:tr h="2308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Repeat Visitors</a:t>
                      </a:r>
                      <a:r>
                        <a:rPr lang="en-US" sz="1300" baseline="0" dirty="0"/>
                        <a:t>, n</a:t>
                      </a:r>
                      <a:endParaRPr lang="en-US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65334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 encounters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24131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 encounters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611214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encounters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47154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 encounters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22195"/>
                  </a:ext>
                </a:extLst>
              </a:tr>
              <a:tr h="1791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 encounters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521739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61B41D10-CC0C-BE47-B243-455644692E51}"/>
              </a:ext>
            </a:extLst>
          </p:cNvPr>
          <p:cNvSpPr txBox="1"/>
          <p:nvPr/>
        </p:nvSpPr>
        <p:spPr>
          <a:xfrm>
            <a:off x="8341184" y="3265048"/>
            <a:ext cx="368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No adjustment for number of provider shifts worked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Did not evaluate dosing strategies with patient weight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E7207DD-2B42-4A42-9303-7C40C5B0B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788" y="26572"/>
            <a:ext cx="1330451" cy="103021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4FA5F81-2053-B845-8DC4-0160CFD5C9EC}"/>
              </a:ext>
            </a:extLst>
          </p:cNvPr>
          <p:cNvSpPr txBox="1"/>
          <p:nvPr/>
        </p:nvSpPr>
        <p:spPr>
          <a:xfrm>
            <a:off x="4209560" y="1390808"/>
            <a:ext cx="3822365" cy="284692"/>
          </a:xfrm>
          <a:prstGeom prst="rect">
            <a:avLst/>
          </a:prstGeom>
          <a:solidFill>
            <a:srgbClr val="0142A2"/>
          </a:solidFill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E153ED-4AC8-EB41-BE88-7C594418143D}"/>
              </a:ext>
            </a:extLst>
          </p:cNvPr>
          <p:cNvSpPr txBox="1"/>
          <p:nvPr/>
        </p:nvSpPr>
        <p:spPr>
          <a:xfrm>
            <a:off x="8341182" y="2976027"/>
            <a:ext cx="3684494" cy="284692"/>
          </a:xfrm>
          <a:prstGeom prst="rect">
            <a:avLst/>
          </a:prstGeom>
          <a:solidFill>
            <a:srgbClr val="0142A2"/>
          </a:solidFill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LIMITATIONS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5A9DE0-A530-1D43-8D27-A84847DFA079}"/>
              </a:ext>
            </a:extLst>
          </p:cNvPr>
          <p:cNvSpPr txBox="1"/>
          <p:nvPr/>
        </p:nvSpPr>
        <p:spPr>
          <a:xfrm>
            <a:off x="8341182" y="1390808"/>
            <a:ext cx="3684494" cy="284692"/>
          </a:xfrm>
          <a:prstGeom prst="rect">
            <a:avLst/>
          </a:prstGeom>
          <a:solidFill>
            <a:srgbClr val="0142A2"/>
          </a:solidFill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</a:rPr>
              <a:t>DISCUSSION</a:t>
            </a:r>
          </a:p>
        </p:txBody>
      </p:sp>
      <p:pic>
        <p:nvPicPr>
          <p:cNvPr id="6" name="Audio Recording Apr 23, 2021 at 1:59:36 PM" descr="Audio Recording Apr 23, 2021 at 1:59:36 PM">
            <a:hlinkClick r:id="" action="ppaction://media"/>
            <a:extLst>
              <a:ext uri="{FF2B5EF4-FFF2-40B4-BE49-F238E27FC236}">
                <a16:creationId xmlns:a16="http://schemas.microsoft.com/office/drawing/2014/main" id="{337C3F3A-D4BA-5E47-9A99-02EB11DE6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1535" y="59919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E2EB797B6AE41A38AF05DD77DA5F8" ma:contentTypeVersion="12" ma:contentTypeDescription="Create a new document." ma:contentTypeScope="" ma:versionID="f439f562dfdcb868120e790fbba45698">
  <xsd:schema xmlns:xsd="http://www.w3.org/2001/XMLSchema" xmlns:xs="http://www.w3.org/2001/XMLSchema" xmlns:p="http://schemas.microsoft.com/office/2006/metadata/properties" xmlns:ns2="9e3b41b6-1175-49cd-9991-2bc6d21a9819" xmlns:ns3="515a6ea5-a410-4268-9948-03af2de48738" targetNamespace="http://schemas.microsoft.com/office/2006/metadata/properties" ma:root="true" ma:fieldsID="1dd3441f5ba354b899ce90b61e26ae59" ns2:_="" ns3:_="">
    <xsd:import namespace="9e3b41b6-1175-49cd-9991-2bc6d21a9819"/>
    <xsd:import namespace="515a6ea5-a410-4268-9948-03af2de487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b41b6-1175-49cd-9991-2bc6d21a9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a6ea5-a410-4268-9948-03af2de487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448AEC-19BD-43A5-A70B-DBBD6EDEB69B}"/>
</file>

<file path=customXml/itemProps2.xml><?xml version="1.0" encoding="utf-8"?>
<ds:datastoreItem xmlns:ds="http://schemas.openxmlformats.org/officeDocument/2006/customXml" ds:itemID="{16522E41-2649-40E1-B00B-4E95CD4D03FF}"/>
</file>

<file path=customXml/itemProps3.xml><?xml version="1.0" encoding="utf-8"?>
<ds:datastoreItem xmlns:ds="http://schemas.openxmlformats.org/officeDocument/2006/customXml" ds:itemID="{A7CADE9D-A66E-4688-ADF8-2C9D0EC79965}"/>
</file>

<file path=docProps/app.xml><?xml version="1.0" encoding="utf-8"?>
<Properties xmlns="http://schemas.openxmlformats.org/officeDocument/2006/extended-properties" xmlns:vt="http://schemas.openxmlformats.org/officeDocument/2006/docPropsVTypes">
  <TotalTime>21553</TotalTime>
  <Words>675</Words>
  <Application>Microsoft Macintosh PowerPoint</Application>
  <PresentationFormat>Widescreen</PresentationFormat>
  <Paragraphs>75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Intravenous Hydromorphone Prescribing Patterns in a Community Hospital Emergency Department: an Assessment for Opioid Stewardship Optimization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Intravenous hydromorphone prescribing patterns in a community hospital emergency department: an assessment for opioid stewardship optimization Emily Nicholson, PharmD Candidate 2021, Matt Bilhimer PharmD, BCPS</dc:title>
  <dc:creator>Nicholson, Emily M</dc:creator>
  <cp:lastModifiedBy>Nicholson, Emily M</cp:lastModifiedBy>
  <cp:revision>48</cp:revision>
  <dcterms:created xsi:type="dcterms:W3CDTF">2021-03-30T02:28:29Z</dcterms:created>
  <dcterms:modified xsi:type="dcterms:W3CDTF">2021-04-23T19:00:38Z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0x010100FE9E2EB797B6AE41A38AF05DD77DA5F8</vt:lpwstr>
  </property>
</Properties>
</file>